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75" r:id="rId3"/>
    <p:sldId id="257" r:id="rId4"/>
    <p:sldId id="258" r:id="rId5"/>
    <p:sldId id="259" r:id="rId6"/>
    <p:sldId id="269" r:id="rId7"/>
    <p:sldId id="266" r:id="rId8"/>
    <p:sldId id="260" r:id="rId9"/>
    <p:sldId id="261" r:id="rId10"/>
    <p:sldId id="262" r:id="rId11"/>
    <p:sldId id="263" r:id="rId12"/>
    <p:sldId id="264" r:id="rId13"/>
    <p:sldId id="270" r:id="rId14"/>
    <p:sldId id="271" r:id="rId15"/>
    <p:sldId id="272" r:id="rId16"/>
    <p:sldId id="273" r:id="rId17"/>
    <p:sldId id="274" r:id="rId18"/>
    <p:sldId id="265" r:id="rId19"/>
    <p:sldId id="277" r:id="rId20"/>
    <p:sldId id="276" r:id="rId21"/>
    <p:sldId id="279" r:id="rId22"/>
    <p:sldId id="280" r:id="rId23"/>
    <p:sldId id="281" r:id="rId24"/>
    <p:sldId id="267" r:id="rId25"/>
    <p:sldId id="282" r:id="rId2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60E"/>
    <a:srgbClr val="FF5D50"/>
    <a:srgbClr val="55AFD4"/>
    <a:srgbClr val="B857E1"/>
    <a:srgbClr val="83B62D"/>
    <a:srgbClr val="1E1E1E"/>
    <a:srgbClr val="868688"/>
    <a:srgbClr val="009BE1"/>
    <a:srgbClr val="525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4" y="78"/>
      </p:cViewPr>
      <p:guideLst>
        <p:guide orient="horz" pos="2160"/>
        <p:guide pos="37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C3C555-4FE7-4D78-8AEF-623545B937D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51BDBA-C27F-430C-886D-73B5FA31ED6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21539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3175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35734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74278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64763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4135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11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956048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2528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382BC7-9B1E-42C6-A21E-76E4F9BB1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B680C6-3D41-4CF8-BA89-A7E4B35D8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1357DC-42C4-4722-B146-DF7DDBD99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3920D7-37FD-45CE-943E-A4EC01CB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9F46C7-B867-4F54-B3FD-662F2AC7A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36858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8BEF84-025E-4104-ABB2-C05B64BE1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E6F4B51-980D-40BA-87D0-8FA22541E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197F7B-9AFF-40FB-BCC2-FB52EEC47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D28D5D-B409-4B02-B092-67AF70B63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D705D6-216F-4B62-BBE1-74F0E4B63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2372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6FC12D9-6824-4337-8505-F18166B281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96FCC85-59D4-4279-A310-49A9EC62B4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2E2A7F-223B-4F93-8D07-603E9D2C8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5DBDC3-005F-4D41-BC5C-1C95CAD77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88A28E-134E-4A1F-BD75-C76C17DAF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41280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75B02A-5480-46A4-9263-FB11D54BD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CC41B6-4FFA-4CC6-BC23-EF847B437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E7E830-7D6F-44E6-8C9C-7B9D2C3B7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AFAE98-9DAD-4674-A796-62CBA1D67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617E4D-9565-46EC-A3FE-021AAF367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4824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5AA1DB-FF8F-4A93-A182-E444AC882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3AD2CC2-0A1B-471B-8162-97591B6CD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40D393-F81D-475D-A8A8-9267609D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E38361-C08B-44E4-AA52-DBC056FE8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E952FE-0908-4D25-82E1-9953AE8FD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9200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AB15E6-C491-45DA-A144-BAFDA91FE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E65E69-92B6-434B-B069-D8B56EE0BD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64616B-812D-4E55-B20D-8337E8FD1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80189A1-8333-4C2F-BCC0-45E14452C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DCD8E3E-692C-4B2F-8CCF-67A098D20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238F3E1-341C-49CF-9C31-27F45A4B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63029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E15C14-52C3-4D12-AE59-E43B65DEF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5913AC8-4156-49B2-A66D-950DB707E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1B44DC-9201-4D42-BAA3-9EBE26BAA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41AA432-119E-41ED-9334-8240563413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B85FCC1-18EA-4FED-B632-3BDBDB4012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D9FA71D-1988-429F-AE50-FD54B4CFD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57D4E7B-E479-4381-BBB3-73F9FCCDF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B95270-EA94-48F4-A944-BF96B1233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4507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C3A021-E706-489C-9B38-9D8AE6018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88CD8B5-EB02-4F5F-ADD2-C1AD40DEF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678B8D1-0F19-4783-B583-06486A4DE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FC1B363-F52A-4A48-AD09-786F98FC9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19716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8086A8E-7F35-475F-8EFD-EA928FE63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87E217C-B14D-4E52-A60A-1955FFEE3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2E9A76A-C362-40AC-B452-173E4322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7580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F354D-D185-439D-9ED1-CD5334A2E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C55F21-E3EB-48BA-AF44-BDCE2F596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64CF898-A750-4440-8449-678C16C00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E6417DE-D084-402A-9495-B6BBD9C23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A7F1F6E-2834-4A16-BAE9-FD1345A8D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5F1261A-1692-43DE-BCAB-B68B093DA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3000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32A83-5B2D-4FDF-A3E8-939B4210F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4E22A80-1EE9-45A4-BB79-555D9CC33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D6E8336-DCE4-4A2E-8D7F-9C49831102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C75CEC-BC8B-4548-B89B-BC75CA7E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CD2731E-E919-4B08-AC39-C567BC85D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16222CD-6677-4E10-8682-590E83CD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71176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216C33E-666E-436F-8156-6AA6BD105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34AC308-9CFB-4A93-8E21-6CEF070FE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84ECB2A-9F65-42A0-9C85-83A1B6114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0572F-D26F-412E-9489-DAF304160272}" type="datetimeFigureOut">
              <a:rPr lang="es-CO" smtClean="0"/>
              <a:t>1/05/2020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89A3FC6-E8FF-4EC9-AA82-2529590B6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AD1F1D-78CB-4136-81FC-7600028955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8766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www.telemundo.com/sites/nbcutelemundo/files/styles/article_cover_image/public/images/promo/article/2018/12/13/personas-programando.jpg?itok=7FAlF6Ww">
            <a:extLst>
              <a:ext uri="{FF2B5EF4-FFF2-40B4-BE49-F238E27FC236}">
                <a16:creationId xmlns:a16="http://schemas.microsoft.com/office/drawing/2014/main" id="{D05B8DFC-9285-4F4C-82B5-13C21D69C4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1" r="2193"/>
          <a:stretch/>
        </p:blipFill>
        <p:spPr bwMode="auto">
          <a:xfrm>
            <a:off x="-4073407" y="0"/>
            <a:ext cx="1152397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B6D2E483-2509-4FE3-9201-A520B243F5EB}"/>
              </a:ext>
            </a:extLst>
          </p:cNvPr>
          <p:cNvSpPr/>
          <p:nvPr/>
        </p:nvSpPr>
        <p:spPr>
          <a:xfrm>
            <a:off x="7180563" y="2452448"/>
            <a:ext cx="540000" cy="540000"/>
          </a:xfrm>
          <a:prstGeom prst="ellipse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3D5FA279-17B2-4FA9-8B97-8D08DBB05C2D}"/>
              </a:ext>
            </a:extLst>
          </p:cNvPr>
          <p:cNvSpPr/>
          <p:nvPr/>
        </p:nvSpPr>
        <p:spPr>
          <a:xfrm>
            <a:off x="7180563" y="3903824"/>
            <a:ext cx="540000" cy="540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A785EC2E-14C1-4C6E-AC77-A7AF81DD9F02}"/>
              </a:ext>
            </a:extLst>
          </p:cNvPr>
          <p:cNvSpPr/>
          <p:nvPr/>
        </p:nvSpPr>
        <p:spPr>
          <a:xfrm>
            <a:off x="7180563" y="5284649"/>
            <a:ext cx="540000" cy="540000"/>
          </a:xfrm>
          <a:prstGeom prst="ellipse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C34EFD3-FA2B-4E79-97C1-41F64C9AF46E}"/>
              </a:ext>
            </a:extLst>
          </p:cNvPr>
          <p:cNvSpPr txBox="1"/>
          <p:nvPr/>
        </p:nvSpPr>
        <p:spPr>
          <a:xfrm>
            <a:off x="8319279" y="3879007"/>
            <a:ext cx="28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65A8D14-3889-4E58-AF15-E916E9FE9E99}"/>
              </a:ext>
            </a:extLst>
          </p:cNvPr>
          <p:cNvSpPr txBox="1"/>
          <p:nvPr/>
        </p:nvSpPr>
        <p:spPr>
          <a:xfrm>
            <a:off x="8438148" y="3151923"/>
            <a:ext cx="2504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Semana de ingenio y Diseño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7745947-9F2C-45EB-ADFE-73AEF37E5043}"/>
              </a:ext>
            </a:extLst>
          </p:cNvPr>
          <p:cNvSpPr txBox="1"/>
          <p:nvPr/>
        </p:nvSpPr>
        <p:spPr>
          <a:xfrm>
            <a:off x="8319279" y="2412098"/>
            <a:ext cx="28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9F9AD91-C39E-43BF-8DA7-B63331731635}"/>
              </a:ext>
            </a:extLst>
          </p:cNvPr>
          <p:cNvSpPr txBox="1"/>
          <p:nvPr/>
        </p:nvSpPr>
        <p:spPr>
          <a:xfrm>
            <a:off x="8488947" y="4586893"/>
            <a:ext cx="2504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Interfaz grafica en java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01389A9-F0F3-43DE-B727-A95328D817D2}"/>
              </a:ext>
            </a:extLst>
          </p:cNvPr>
          <p:cNvSpPr txBox="1"/>
          <p:nvPr/>
        </p:nvSpPr>
        <p:spPr>
          <a:xfrm>
            <a:off x="8319277" y="5244299"/>
            <a:ext cx="28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Monitor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DB307AF-5E11-404D-9C52-AAA777572589}"/>
              </a:ext>
            </a:extLst>
          </p:cNvPr>
          <p:cNvSpPr txBox="1"/>
          <p:nvPr/>
        </p:nvSpPr>
        <p:spPr>
          <a:xfrm>
            <a:off x="8268479" y="5952185"/>
            <a:ext cx="3299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Cristian Felipe Patiño Cáceres</a:t>
            </a:r>
          </a:p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semanaingenioud@gmail.com</a:t>
            </a:r>
          </a:p>
        </p:txBody>
      </p:sp>
      <p:pic>
        <p:nvPicPr>
          <p:cNvPr id="14" name="Google Shape;86;p13" descr="Resultado de imagen para universidad distrital francisco josÃ© de caldas">
            <a:extLst>
              <a:ext uri="{FF2B5EF4-FFF2-40B4-BE49-F238E27FC236}">
                <a16:creationId xmlns:a16="http://schemas.microsoft.com/office/drawing/2014/main" id="{314409C3-A082-4374-ABC3-17CFF226116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68479" y="-289953"/>
            <a:ext cx="2844000" cy="2844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277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F94C39F6-C985-43EA-AF3D-874928C38015}"/>
              </a:ext>
            </a:extLst>
          </p:cNvPr>
          <p:cNvSpPr txBox="1"/>
          <p:nvPr/>
        </p:nvSpPr>
        <p:spPr>
          <a:xfrm>
            <a:off x="8520337" y="0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20E25D8-04DB-42DB-A7DE-3E189B362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50" y="603219"/>
            <a:ext cx="6151821" cy="2825781"/>
          </a:xfrm>
          <a:prstGeom prst="rect">
            <a:avLst/>
          </a:prstGeom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7D81E939-8D58-4855-8532-AFFE28FC9DA4}"/>
              </a:ext>
            </a:extLst>
          </p:cNvPr>
          <p:cNvSpPr/>
          <p:nvPr/>
        </p:nvSpPr>
        <p:spPr>
          <a:xfrm>
            <a:off x="5766802" y="1459411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5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9E683AE-2BA1-40BD-872A-0D750C573180}"/>
              </a:ext>
            </a:extLst>
          </p:cNvPr>
          <p:cNvSpPr txBox="1"/>
          <p:nvPr/>
        </p:nvSpPr>
        <p:spPr>
          <a:xfrm>
            <a:off x="7322121" y="1534782"/>
            <a:ext cx="4155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imágenes y efectos visuales de colores de panel para filtro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1A281652-3200-4DF3-8CC8-73C23C7D1EB7}"/>
              </a:ext>
            </a:extLst>
          </p:cNvPr>
          <p:cNvSpPr/>
          <p:nvPr/>
        </p:nvSpPr>
        <p:spPr>
          <a:xfrm>
            <a:off x="5766802" y="4464193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6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1D0766F-C6E7-4B18-A7B0-E236194E4570}"/>
              </a:ext>
            </a:extLst>
          </p:cNvPr>
          <p:cNvSpPr txBox="1"/>
          <p:nvPr/>
        </p:nvSpPr>
        <p:spPr>
          <a:xfrm>
            <a:off x="7322121" y="4539564"/>
            <a:ext cx="4155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imágenes para previa de videos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3348F8E-7FAF-410E-B588-D05498A6D8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493" y="3455731"/>
            <a:ext cx="5022309" cy="335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9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1" grpId="0" animBg="1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F94C39F6-C985-43EA-AF3D-874928C38015}"/>
              </a:ext>
            </a:extLst>
          </p:cNvPr>
          <p:cNvSpPr txBox="1"/>
          <p:nvPr/>
        </p:nvSpPr>
        <p:spPr>
          <a:xfrm>
            <a:off x="8520337" y="0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</a:t>
            </a:r>
          </a:p>
        </p:txBody>
      </p:sp>
      <p:pic>
        <p:nvPicPr>
          <p:cNvPr id="5122" name="Picture 2" descr="http://www.dudeworks.com/wp-content/uploads/2017/03/c-net-winforms-twitter-redesign.jpg">
            <a:extLst>
              <a:ext uri="{FF2B5EF4-FFF2-40B4-BE49-F238E27FC236}">
                <a16:creationId xmlns:a16="http://schemas.microsoft.com/office/drawing/2014/main" id="{AEF2964D-9233-4959-8327-21DE7909C6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22090" r="26456" b="21791"/>
          <a:stretch/>
        </p:blipFill>
        <p:spPr bwMode="auto">
          <a:xfrm>
            <a:off x="740513" y="184252"/>
            <a:ext cx="5005195" cy="324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469940E2-E8B3-4C4D-8C1A-FBECE0D8A16E}"/>
              </a:ext>
            </a:extLst>
          </p:cNvPr>
          <p:cNvSpPr/>
          <p:nvPr/>
        </p:nvSpPr>
        <p:spPr>
          <a:xfrm>
            <a:off x="5766802" y="1459411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7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608AF6E-3758-47F2-9C49-ACBE51CCDCAF}"/>
              </a:ext>
            </a:extLst>
          </p:cNvPr>
          <p:cNvSpPr txBox="1"/>
          <p:nvPr/>
        </p:nvSpPr>
        <p:spPr>
          <a:xfrm>
            <a:off x="7322121" y="1534782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Plantilla Twitter creación de botones con iconos, imágenes, y eventos de  mouse en tiempo real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373CB3E6-1F56-448D-8D75-E4EDB608E683}"/>
              </a:ext>
            </a:extLst>
          </p:cNvPr>
          <p:cNvSpPr/>
          <p:nvPr/>
        </p:nvSpPr>
        <p:spPr>
          <a:xfrm>
            <a:off x="5766802" y="4464193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8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B944382-3C64-4A03-9D4D-B2D8A7950A7D}"/>
              </a:ext>
            </a:extLst>
          </p:cNvPr>
          <p:cNvSpPr txBox="1"/>
          <p:nvPr/>
        </p:nvSpPr>
        <p:spPr>
          <a:xfrm>
            <a:off x="7322121" y="4539564"/>
            <a:ext cx="4155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Paneles encima de otros ubicados en el eje Z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EA0A8B7-F03F-496E-A911-B8AD60920B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4" r="1011"/>
          <a:stretch/>
        </p:blipFill>
        <p:spPr>
          <a:xfrm>
            <a:off x="696361" y="3519899"/>
            <a:ext cx="5005194" cy="2713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4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  <p:bldP spid="11" grpId="0" animBg="1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F94C39F6-C985-43EA-AF3D-874928C38015}"/>
              </a:ext>
            </a:extLst>
          </p:cNvPr>
          <p:cNvSpPr txBox="1"/>
          <p:nvPr/>
        </p:nvSpPr>
        <p:spPr>
          <a:xfrm>
            <a:off x="8520337" y="0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DCA5070-DADE-4A52-8A46-6141CD1AEF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88" t="22474" r="22425" b="20184"/>
          <a:stretch/>
        </p:blipFill>
        <p:spPr>
          <a:xfrm>
            <a:off x="714451" y="154723"/>
            <a:ext cx="5215496" cy="304678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1AD0D0DF-17AD-4067-9ED4-45409B2998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10" t="10303" r="12687" b="10303"/>
          <a:stretch/>
        </p:blipFill>
        <p:spPr>
          <a:xfrm>
            <a:off x="714450" y="3463090"/>
            <a:ext cx="5215496" cy="3354433"/>
          </a:xfrm>
          <a:prstGeom prst="rect">
            <a:avLst/>
          </a:prstGeom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0B3994D0-E4ED-4DF2-B961-0CFDB84A4413}"/>
              </a:ext>
            </a:extLst>
          </p:cNvPr>
          <p:cNvSpPr/>
          <p:nvPr/>
        </p:nvSpPr>
        <p:spPr>
          <a:xfrm>
            <a:off x="5766802" y="1459411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9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9D601A4-4C31-484B-AA4A-3DE3C277826A}"/>
              </a:ext>
            </a:extLst>
          </p:cNvPr>
          <p:cNvSpPr txBox="1"/>
          <p:nvPr/>
        </p:nvSpPr>
        <p:spPr>
          <a:xfrm>
            <a:off x="7322121" y="1534782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canvas para creación de gráficos, configuración de coordenadas dentro de lienzo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F23DE604-244B-48D2-A736-BC1003793815}"/>
              </a:ext>
            </a:extLst>
          </p:cNvPr>
          <p:cNvSpPr/>
          <p:nvPr/>
        </p:nvSpPr>
        <p:spPr>
          <a:xfrm>
            <a:off x="5766802" y="4464193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10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F9F2EEC-550D-4CC0-9205-D13C9C676299}"/>
              </a:ext>
            </a:extLst>
          </p:cNvPr>
          <p:cNvSpPr txBox="1"/>
          <p:nvPr/>
        </p:nvSpPr>
        <p:spPr>
          <a:xfrm>
            <a:off x="7322121" y="4539564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tablas interactivas que contienen mas componentes gráficos, uso de imágenes </a:t>
            </a:r>
          </a:p>
        </p:txBody>
      </p:sp>
    </p:spTree>
    <p:extLst>
      <p:ext uri="{BB962C8B-B14F-4D97-AF65-F5344CB8AC3E}">
        <p14:creationId xmlns:p14="http://schemas.microsoft.com/office/powerpoint/2010/main" val="399651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0" grpId="0" animBg="1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538D8D-5D64-443A-9BBC-92A02D6CDFEB}"/>
              </a:ext>
            </a:extLst>
          </p:cNvPr>
          <p:cNvSpPr txBox="1"/>
          <p:nvPr/>
        </p:nvSpPr>
        <p:spPr>
          <a:xfrm>
            <a:off x="2093231" y="177800"/>
            <a:ext cx="7862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 de Estudiantes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9F51668-9E62-43EE-8451-A26F89CC4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50" y="1949399"/>
            <a:ext cx="5472113" cy="303222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C45DACA-35FC-4FAE-B09F-76F90D7F75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539" y="1949399"/>
            <a:ext cx="5359387" cy="3032228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6E9F223-C10C-482F-BC18-22DA8950EE32}"/>
              </a:ext>
            </a:extLst>
          </p:cNvPr>
          <p:cNvSpPr txBox="1"/>
          <p:nvPr/>
        </p:nvSpPr>
        <p:spPr>
          <a:xfrm>
            <a:off x="3946848" y="5303243"/>
            <a:ext cx="4155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David Bohórquez Galeano (20172020083)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340482B-54BA-483D-8B1E-2C1E9A47A94A}"/>
              </a:ext>
            </a:extLst>
          </p:cNvPr>
          <p:cNvSpPr txBox="1"/>
          <p:nvPr/>
        </p:nvSpPr>
        <p:spPr>
          <a:xfrm>
            <a:off x="868021" y="1241513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Expectativa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A10D810-406B-4AF3-8EE7-4D2EFBEC3A5C}"/>
              </a:ext>
            </a:extLst>
          </p:cNvPr>
          <p:cNvSpPr txBox="1"/>
          <p:nvPr/>
        </p:nvSpPr>
        <p:spPr>
          <a:xfrm>
            <a:off x="7010847" y="1203816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Alcance</a:t>
            </a:r>
          </a:p>
        </p:txBody>
      </p:sp>
    </p:spTree>
    <p:extLst>
      <p:ext uri="{BB962C8B-B14F-4D97-AF65-F5344CB8AC3E}">
        <p14:creationId xmlns:p14="http://schemas.microsoft.com/office/powerpoint/2010/main" val="235280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538D8D-5D64-443A-9BBC-92A02D6CDFEB}"/>
              </a:ext>
            </a:extLst>
          </p:cNvPr>
          <p:cNvSpPr txBox="1"/>
          <p:nvPr/>
        </p:nvSpPr>
        <p:spPr>
          <a:xfrm>
            <a:off x="2093231" y="177800"/>
            <a:ext cx="7862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 de Estudiantes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6E9F223-C10C-482F-BC18-22DA8950EE32}"/>
              </a:ext>
            </a:extLst>
          </p:cNvPr>
          <p:cNvSpPr txBox="1"/>
          <p:nvPr/>
        </p:nvSpPr>
        <p:spPr>
          <a:xfrm>
            <a:off x="3946848" y="5069409"/>
            <a:ext cx="4155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David Gaona  Poveda (20152020929) Santiago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Alvarez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Perez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(20152020560)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340482B-54BA-483D-8B1E-2C1E9A47A94A}"/>
              </a:ext>
            </a:extLst>
          </p:cNvPr>
          <p:cNvSpPr txBox="1"/>
          <p:nvPr/>
        </p:nvSpPr>
        <p:spPr>
          <a:xfrm>
            <a:off x="868021" y="1241513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Expectativa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A10D810-406B-4AF3-8EE7-4D2EFBEC3A5C}"/>
              </a:ext>
            </a:extLst>
          </p:cNvPr>
          <p:cNvSpPr txBox="1"/>
          <p:nvPr/>
        </p:nvSpPr>
        <p:spPr>
          <a:xfrm>
            <a:off x="7010847" y="1203816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Alcance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BAEA1AF-1476-4106-AE54-C5653C5380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3" y="2138168"/>
            <a:ext cx="5804923" cy="253274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E9C0EC3-60FD-40CD-91CD-BCBD30A36C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315" y="2138168"/>
            <a:ext cx="5169681" cy="253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5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538D8D-5D64-443A-9BBC-92A02D6CDFEB}"/>
              </a:ext>
            </a:extLst>
          </p:cNvPr>
          <p:cNvSpPr txBox="1"/>
          <p:nvPr/>
        </p:nvSpPr>
        <p:spPr>
          <a:xfrm>
            <a:off x="2093231" y="177800"/>
            <a:ext cx="7862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 de Estudiantes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6E9F223-C10C-482F-BC18-22DA8950EE32}"/>
              </a:ext>
            </a:extLst>
          </p:cNvPr>
          <p:cNvSpPr txBox="1"/>
          <p:nvPr/>
        </p:nvSpPr>
        <p:spPr>
          <a:xfrm>
            <a:off x="4018285" y="5421728"/>
            <a:ext cx="4155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Óscar Duván Olarte 20162020450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340482B-54BA-483D-8B1E-2C1E9A47A94A}"/>
              </a:ext>
            </a:extLst>
          </p:cNvPr>
          <p:cNvSpPr txBox="1"/>
          <p:nvPr/>
        </p:nvSpPr>
        <p:spPr>
          <a:xfrm>
            <a:off x="868021" y="1241513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Expectativa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A10D810-406B-4AF3-8EE7-4D2EFBEC3A5C}"/>
              </a:ext>
            </a:extLst>
          </p:cNvPr>
          <p:cNvSpPr txBox="1"/>
          <p:nvPr/>
        </p:nvSpPr>
        <p:spPr>
          <a:xfrm>
            <a:off x="7010847" y="1203816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Alcance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F2D86C9-1636-47AE-B544-08C30D10C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05" y="2264824"/>
            <a:ext cx="5689600" cy="276688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AFE9731-89EE-4996-B79B-2B7E5B3EE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128" y="2200091"/>
            <a:ext cx="5206205" cy="289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89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538D8D-5D64-443A-9BBC-92A02D6CDFEB}"/>
              </a:ext>
            </a:extLst>
          </p:cNvPr>
          <p:cNvSpPr txBox="1"/>
          <p:nvPr/>
        </p:nvSpPr>
        <p:spPr>
          <a:xfrm>
            <a:off x="2093231" y="177800"/>
            <a:ext cx="7862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 de Estudiantes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6E9F223-C10C-482F-BC18-22DA8950EE32}"/>
              </a:ext>
            </a:extLst>
          </p:cNvPr>
          <p:cNvSpPr txBox="1"/>
          <p:nvPr/>
        </p:nvSpPr>
        <p:spPr>
          <a:xfrm>
            <a:off x="4465004" y="5654184"/>
            <a:ext cx="311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Oscar </a:t>
            </a:r>
            <a:r>
              <a:rPr lang="es-MX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Calderon</a:t>
            </a:r>
            <a:r>
              <a:rPr lang="es-MX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(20142020110)</a:t>
            </a:r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340482B-54BA-483D-8B1E-2C1E9A47A94A}"/>
              </a:ext>
            </a:extLst>
          </p:cNvPr>
          <p:cNvSpPr txBox="1"/>
          <p:nvPr/>
        </p:nvSpPr>
        <p:spPr>
          <a:xfrm>
            <a:off x="868021" y="1241513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Expectativa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A10D810-406B-4AF3-8EE7-4D2EFBEC3A5C}"/>
              </a:ext>
            </a:extLst>
          </p:cNvPr>
          <p:cNvSpPr txBox="1"/>
          <p:nvPr/>
        </p:nvSpPr>
        <p:spPr>
          <a:xfrm>
            <a:off x="7010847" y="1203816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Alcance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9276FB8F-FD72-4B7B-A8A9-66733834DB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27"/>
          <a:stretch/>
        </p:blipFill>
        <p:spPr>
          <a:xfrm>
            <a:off x="156886" y="1788817"/>
            <a:ext cx="5679037" cy="3802188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59DF7A9E-559F-43FB-A812-7F65C2829C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079" y="1826288"/>
            <a:ext cx="5435601" cy="362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538D8D-5D64-443A-9BBC-92A02D6CDFEB}"/>
              </a:ext>
            </a:extLst>
          </p:cNvPr>
          <p:cNvSpPr txBox="1"/>
          <p:nvPr/>
        </p:nvSpPr>
        <p:spPr>
          <a:xfrm>
            <a:off x="2093231" y="177800"/>
            <a:ext cx="7862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 de Estudiantes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6E9F223-C10C-482F-BC18-22DA8950EE32}"/>
              </a:ext>
            </a:extLst>
          </p:cNvPr>
          <p:cNvSpPr txBox="1"/>
          <p:nvPr/>
        </p:nvSpPr>
        <p:spPr>
          <a:xfrm>
            <a:off x="4465005" y="5815786"/>
            <a:ext cx="3119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Raul</a:t>
            </a:r>
            <a:r>
              <a:rPr lang="es-MX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Pachon</a:t>
            </a:r>
            <a:r>
              <a:rPr lang="es-MX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(20171020168)  Brayan Parra (20171020156)</a:t>
            </a:r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340482B-54BA-483D-8B1E-2C1E9A47A94A}"/>
              </a:ext>
            </a:extLst>
          </p:cNvPr>
          <p:cNvSpPr txBox="1"/>
          <p:nvPr/>
        </p:nvSpPr>
        <p:spPr>
          <a:xfrm>
            <a:off x="868021" y="1241513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Expectativa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A10D810-406B-4AF3-8EE7-4D2EFBEC3A5C}"/>
              </a:ext>
            </a:extLst>
          </p:cNvPr>
          <p:cNvSpPr txBox="1"/>
          <p:nvPr/>
        </p:nvSpPr>
        <p:spPr>
          <a:xfrm>
            <a:off x="7010847" y="1203816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Alcance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2718AF8-9463-4B85-A487-CE190C32B9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3" t="7112" r="5000" b="7334"/>
          <a:stretch/>
        </p:blipFill>
        <p:spPr>
          <a:xfrm>
            <a:off x="558800" y="1950193"/>
            <a:ext cx="5257800" cy="374168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09DE962-85AF-41C0-B9D6-4EAC60007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994" y="1950193"/>
            <a:ext cx="5449206" cy="37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7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1F6E7D5-282A-4BD2-9A35-D4DE3B80ACB4}"/>
              </a:ext>
            </a:extLst>
          </p:cNvPr>
          <p:cNvSpPr txBox="1"/>
          <p:nvPr/>
        </p:nvSpPr>
        <p:spPr>
          <a:xfrm>
            <a:off x="5166790" y="2707105"/>
            <a:ext cx="447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83B62D"/>
                </a:solidFill>
              </a:rPr>
              <a:t>Int</a:t>
            </a:r>
            <a:endParaRPr lang="es-CO" b="1" dirty="0">
              <a:solidFill>
                <a:srgbClr val="83B62D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AAA5B47-7C77-42AA-8994-9D7076700659}"/>
              </a:ext>
            </a:extLst>
          </p:cNvPr>
          <p:cNvSpPr txBox="1"/>
          <p:nvPr/>
        </p:nvSpPr>
        <p:spPr>
          <a:xfrm>
            <a:off x="5604769" y="2337773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B857E1"/>
                </a:solidFill>
              </a:rPr>
              <a:t>Boolean</a:t>
            </a:r>
            <a:endParaRPr lang="es-CO" b="1" dirty="0">
              <a:solidFill>
                <a:srgbClr val="B857E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7F99825-5B34-4011-8DE6-30BF660E80CA}"/>
              </a:ext>
            </a:extLst>
          </p:cNvPr>
          <p:cNvSpPr txBox="1"/>
          <p:nvPr/>
        </p:nvSpPr>
        <p:spPr>
          <a:xfrm>
            <a:off x="5806440" y="2707105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009BE1"/>
                </a:solidFill>
              </a:rPr>
              <a:t>String</a:t>
            </a:r>
            <a:endParaRPr lang="es-CO" b="1" dirty="0">
              <a:solidFill>
                <a:srgbClr val="009BE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8455A5B-CB14-49E3-84ED-700167F69D7C}"/>
              </a:ext>
            </a:extLst>
          </p:cNvPr>
          <p:cNvSpPr txBox="1"/>
          <p:nvPr/>
        </p:nvSpPr>
        <p:spPr>
          <a:xfrm>
            <a:off x="5733054" y="3059668"/>
            <a:ext cx="62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err="1">
                <a:solidFill>
                  <a:srgbClr val="55AFD4"/>
                </a:solidFill>
              </a:rPr>
              <a:t>Char</a:t>
            </a:r>
            <a:endParaRPr lang="es-CO" b="1" dirty="0">
              <a:solidFill>
                <a:srgbClr val="55AFD4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BA80198-0760-4AEE-B6B1-55DA1AB6C2AA}"/>
              </a:ext>
            </a:extLst>
          </p:cNvPr>
          <p:cNvSpPr txBox="1"/>
          <p:nvPr/>
        </p:nvSpPr>
        <p:spPr>
          <a:xfrm>
            <a:off x="6611116" y="2522439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FF5D50"/>
                </a:solidFill>
              </a:rPr>
              <a:t>Double</a:t>
            </a:r>
            <a:endParaRPr lang="es-CO" b="1" dirty="0">
              <a:solidFill>
                <a:srgbClr val="FF5D50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B1A566F-2545-4A9A-82D2-88D5C97A8037}"/>
              </a:ext>
            </a:extLst>
          </p:cNvPr>
          <p:cNvSpPr txBox="1"/>
          <p:nvPr/>
        </p:nvSpPr>
        <p:spPr>
          <a:xfrm>
            <a:off x="4954142" y="2169876"/>
            <a:ext cx="661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FFA60E"/>
                </a:solidFill>
              </a:rPr>
              <a:t>Float</a:t>
            </a:r>
            <a:endParaRPr lang="es-CO" b="1" dirty="0">
              <a:solidFill>
                <a:srgbClr val="FFA60E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CACDB28-1391-42BB-9865-4F08F057872D}"/>
              </a:ext>
            </a:extLst>
          </p:cNvPr>
          <p:cNvSpPr txBox="1"/>
          <p:nvPr/>
        </p:nvSpPr>
        <p:spPr>
          <a:xfrm>
            <a:off x="6731340" y="2891771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>
                <a:solidFill>
                  <a:srgbClr val="83B62D"/>
                </a:solidFill>
              </a:rPr>
              <a:t>Long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9C690248-A734-4941-907A-B398C7C25D6A}"/>
              </a:ext>
            </a:extLst>
          </p:cNvPr>
          <p:cNvSpPr txBox="1"/>
          <p:nvPr/>
        </p:nvSpPr>
        <p:spPr>
          <a:xfrm>
            <a:off x="4215985" y="1049840"/>
            <a:ext cx="36743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B857E1"/>
                </a:solidFill>
              </a:rPr>
              <a:t>Datos Primitivos</a:t>
            </a:r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07594329-4BF6-463D-8CA6-821154E3802E}"/>
              </a:ext>
            </a:extLst>
          </p:cNvPr>
          <p:cNvSpPr txBox="1"/>
          <p:nvPr/>
        </p:nvSpPr>
        <p:spPr>
          <a:xfrm>
            <a:off x="1234883" y="4494628"/>
            <a:ext cx="41554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numero;</a:t>
            </a:r>
          </a:p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valor = 2;</a:t>
            </a:r>
          </a:p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texto;</a:t>
            </a:r>
          </a:p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frase = “Hola Mundo”;</a:t>
            </a:r>
          </a:p>
          <a:p>
            <a:pPr algn="just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numero;</a:t>
            </a:r>
          </a:p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flotar valor = 2,5;</a:t>
            </a: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3DA71C6B-7689-438C-83C6-5E680090EDF0}"/>
              </a:ext>
            </a:extLst>
          </p:cNvPr>
          <p:cNvSpPr txBox="1"/>
          <p:nvPr/>
        </p:nvSpPr>
        <p:spPr>
          <a:xfrm>
            <a:off x="1234883" y="3581756"/>
            <a:ext cx="2678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Declaración</a:t>
            </a: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F8E190AD-A252-44E2-BAA0-B9DFFA61EE97}"/>
              </a:ext>
            </a:extLst>
          </p:cNvPr>
          <p:cNvSpPr txBox="1"/>
          <p:nvPr/>
        </p:nvSpPr>
        <p:spPr>
          <a:xfrm>
            <a:off x="8278244" y="3635346"/>
            <a:ext cx="21176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Notación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AEB9873E-F478-4E60-82D3-08C563A27F55}"/>
              </a:ext>
            </a:extLst>
          </p:cNvPr>
          <p:cNvSpPr txBox="1"/>
          <p:nvPr/>
        </p:nvSpPr>
        <p:spPr>
          <a:xfrm>
            <a:off x="6731340" y="4471302"/>
            <a:ext cx="5273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0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  <a:r>
              <a:rPr lang="es-CO" sz="20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20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20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es-CO" sz="20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2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A5492FAD-D3A2-4262-BC0C-2132C18B13E4}"/>
              </a:ext>
            </a:extLst>
          </p:cNvPr>
          <p:cNvSpPr txBox="1"/>
          <p:nvPr/>
        </p:nvSpPr>
        <p:spPr>
          <a:xfrm>
            <a:off x="6614287" y="5373770"/>
            <a:ext cx="115898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Acceso</a:t>
            </a:r>
            <a:endParaRPr lang="es-CO" sz="20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s-CO" sz="20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s-CO" sz="1400" b="1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s-CO" sz="14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endParaRPr lang="es-CO" sz="14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Protected</a:t>
            </a:r>
            <a:endParaRPr lang="es-CO" sz="14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9" name="Conector recto de flecha 58">
            <a:extLst>
              <a:ext uri="{FF2B5EF4-FFF2-40B4-BE49-F238E27FC236}">
                <a16:creationId xmlns:a16="http://schemas.microsoft.com/office/drawing/2014/main" id="{7A09376C-9215-42F6-B4CA-8A7DF872E810}"/>
              </a:ext>
            </a:extLst>
          </p:cNvPr>
          <p:cNvCxnSpPr>
            <a:endCxn id="77" idx="0"/>
          </p:cNvCxnSpPr>
          <p:nvPr/>
        </p:nvCxnSpPr>
        <p:spPr>
          <a:xfrm>
            <a:off x="7193779" y="4851400"/>
            <a:ext cx="0" cy="522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CuadroTexto 77">
            <a:extLst>
              <a:ext uri="{FF2B5EF4-FFF2-40B4-BE49-F238E27FC236}">
                <a16:creationId xmlns:a16="http://schemas.microsoft.com/office/drawing/2014/main" id="{128ED07E-451F-4240-84A9-3EB1432A102A}"/>
              </a:ext>
            </a:extLst>
          </p:cNvPr>
          <p:cNvSpPr txBox="1"/>
          <p:nvPr/>
        </p:nvSpPr>
        <p:spPr>
          <a:xfrm>
            <a:off x="7953824" y="5404502"/>
            <a:ext cx="115898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dato</a:t>
            </a:r>
          </a:p>
          <a:p>
            <a:pPr algn="ctr"/>
            <a:endParaRPr lang="es-CO" sz="20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endParaRPr lang="es-CO" sz="14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endParaRPr lang="es-CO" sz="14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endParaRPr lang="es-CO" sz="14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9" name="Conector recto de flecha 78">
            <a:extLst>
              <a:ext uri="{FF2B5EF4-FFF2-40B4-BE49-F238E27FC236}">
                <a16:creationId xmlns:a16="http://schemas.microsoft.com/office/drawing/2014/main" id="{545F0F1F-A903-4B98-BB7B-11607A73151E}"/>
              </a:ext>
            </a:extLst>
          </p:cNvPr>
          <p:cNvCxnSpPr>
            <a:endCxn id="78" idx="0"/>
          </p:cNvCxnSpPr>
          <p:nvPr/>
        </p:nvCxnSpPr>
        <p:spPr>
          <a:xfrm>
            <a:off x="8533316" y="4882132"/>
            <a:ext cx="0" cy="522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CuadroTexto 79">
            <a:extLst>
              <a:ext uri="{FF2B5EF4-FFF2-40B4-BE49-F238E27FC236}">
                <a16:creationId xmlns:a16="http://schemas.microsoft.com/office/drawing/2014/main" id="{AFD1AA4C-F675-4732-812A-D74AE03C4EE2}"/>
              </a:ext>
            </a:extLst>
          </p:cNvPr>
          <p:cNvSpPr txBox="1"/>
          <p:nvPr/>
        </p:nvSpPr>
        <p:spPr>
          <a:xfrm>
            <a:off x="9147868" y="5404502"/>
            <a:ext cx="1520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</a:t>
            </a:r>
          </a:p>
          <a:p>
            <a:pPr algn="ctr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Arbitrario</a:t>
            </a:r>
          </a:p>
        </p:txBody>
      </p:sp>
      <p:cxnSp>
        <p:nvCxnSpPr>
          <p:cNvPr id="81" name="Conector recto de flecha 80">
            <a:extLst>
              <a:ext uri="{FF2B5EF4-FFF2-40B4-BE49-F238E27FC236}">
                <a16:creationId xmlns:a16="http://schemas.microsoft.com/office/drawing/2014/main" id="{A4783F9C-6992-47C9-B270-5546E607B715}"/>
              </a:ext>
            </a:extLst>
          </p:cNvPr>
          <p:cNvCxnSpPr>
            <a:cxnSpLocks/>
            <a:endCxn id="80" idx="0"/>
          </p:cNvCxnSpPr>
          <p:nvPr/>
        </p:nvCxnSpPr>
        <p:spPr>
          <a:xfrm>
            <a:off x="9907934" y="4851400"/>
            <a:ext cx="0" cy="553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CuadroTexto 81">
            <a:extLst>
              <a:ext uri="{FF2B5EF4-FFF2-40B4-BE49-F238E27FC236}">
                <a16:creationId xmlns:a16="http://schemas.microsoft.com/office/drawing/2014/main" id="{EC157164-47D3-4B80-A732-11F9475C2E11}"/>
              </a:ext>
            </a:extLst>
          </p:cNvPr>
          <p:cNvSpPr txBox="1"/>
          <p:nvPr/>
        </p:nvSpPr>
        <p:spPr>
          <a:xfrm>
            <a:off x="10668000" y="5433545"/>
            <a:ext cx="1520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Valor inicial</a:t>
            </a:r>
          </a:p>
          <a:p>
            <a:pPr algn="ctr"/>
            <a:r>
              <a:rPr lang="es-CO" sz="16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(opcional)</a:t>
            </a:r>
          </a:p>
        </p:txBody>
      </p:sp>
      <p:cxnSp>
        <p:nvCxnSpPr>
          <p:cNvPr id="83" name="Conector recto de flecha 82">
            <a:extLst>
              <a:ext uri="{FF2B5EF4-FFF2-40B4-BE49-F238E27FC236}">
                <a16:creationId xmlns:a16="http://schemas.microsoft.com/office/drawing/2014/main" id="{74A12B4C-60A7-493A-BEC7-103D809098D2}"/>
              </a:ext>
            </a:extLst>
          </p:cNvPr>
          <p:cNvCxnSpPr>
            <a:cxnSpLocks/>
            <a:endCxn id="82" idx="0"/>
          </p:cNvCxnSpPr>
          <p:nvPr/>
        </p:nvCxnSpPr>
        <p:spPr>
          <a:xfrm>
            <a:off x="11428066" y="4880443"/>
            <a:ext cx="0" cy="553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8134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8" grpId="0"/>
      <p:bldP spid="9" grpId="0"/>
      <p:bldP spid="10" grpId="0"/>
      <p:bldP spid="37" grpId="0"/>
      <p:bldP spid="70" grpId="0"/>
      <p:bldP spid="71" grpId="0"/>
      <p:bldP spid="73" grpId="0"/>
      <p:bldP spid="75" grpId="0"/>
      <p:bldP spid="77" grpId="0"/>
      <p:bldP spid="78" grpId="0"/>
      <p:bldP spid="80" grpId="0"/>
      <p:bldP spid="8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CE78C88-ED70-4E2A-BEA6-D665863CF686}"/>
              </a:ext>
            </a:extLst>
          </p:cNvPr>
          <p:cNvSpPr/>
          <p:nvPr/>
        </p:nvSpPr>
        <p:spPr>
          <a:xfrm>
            <a:off x="4917921" y="1763064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3088966-36C5-4068-A31E-BE1AE5EECD3A}"/>
              </a:ext>
            </a:extLst>
          </p:cNvPr>
          <p:cNvSpPr/>
          <p:nvPr/>
        </p:nvSpPr>
        <p:spPr>
          <a:xfrm>
            <a:off x="5278868" y="1762973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E8A715C-299A-40E2-A3D5-1B4C21034597}"/>
              </a:ext>
            </a:extLst>
          </p:cNvPr>
          <p:cNvSpPr/>
          <p:nvPr/>
        </p:nvSpPr>
        <p:spPr>
          <a:xfrm>
            <a:off x="5639815" y="1762973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F83A0F8E-7620-46F8-83F4-24405EEE3308}"/>
              </a:ext>
            </a:extLst>
          </p:cNvPr>
          <p:cNvSpPr/>
          <p:nvPr/>
        </p:nvSpPr>
        <p:spPr>
          <a:xfrm>
            <a:off x="6000762" y="176288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02425698-5B9B-4DCD-9E37-CF375F41FA04}"/>
              </a:ext>
            </a:extLst>
          </p:cNvPr>
          <p:cNvSpPr/>
          <p:nvPr/>
        </p:nvSpPr>
        <p:spPr>
          <a:xfrm>
            <a:off x="6362247" y="176288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3AB7DC71-6139-463A-ADB7-E8F22CB86C1E}"/>
              </a:ext>
            </a:extLst>
          </p:cNvPr>
          <p:cNvSpPr/>
          <p:nvPr/>
        </p:nvSpPr>
        <p:spPr>
          <a:xfrm>
            <a:off x="6723194" y="176279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DB33783-C3A8-4196-814C-6380B09FA267}"/>
              </a:ext>
            </a:extLst>
          </p:cNvPr>
          <p:cNvSpPr/>
          <p:nvPr/>
        </p:nvSpPr>
        <p:spPr>
          <a:xfrm>
            <a:off x="7084141" y="176279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6F0057FC-8BC2-4A09-90E1-45028C47912E}"/>
              </a:ext>
            </a:extLst>
          </p:cNvPr>
          <p:cNvSpPr/>
          <p:nvPr/>
        </p:nvSpPr>
        <p:spPr>
          <a:xfrm>
            <a:off x="7445088" y="176270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F0A1565-3DF5-4C9E-A1A2-EF01E0A5EA31}"/>
              </a:ext>
            </a:extLst>
          </p:cNvPr>
          <p:cNvSpPr/>
          <p:nvPr/>
        </p:nvSpPr>
        <p:spPr>
          <a:xfrm>
            <a:off x="4917921" y="230831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1A116118-42CF-40B0-B168-34ABBF3E2353}"/>
              </a:ext>
            </a:extLst>
          </p:cNvPr>
          <p:cNvSpPr/>
          <p:nvPr/>
        </p:nvSpPr>
        <p:spPr>
          <a:xfrm>
            <a:off x="5278868" y="230822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6AE76428-07BB-4B0E-8811-21033F93938B}"/>
              </a:ext>
            </a:extLst>
          </p:cNvPr>
          <p:cNvSpPr/>
          <p:nvPr/>
        </p:nvSpPr>
        <p:spPr>
          <a:xfrm>
            <a:off x="5639815" y="230822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6CDC1BE4-F0BB-4F70-8F55-45611114A94B}"/>
              </a:ext>
            </a:extLst>
          </p:cNvPr>
          <p:cNvSpPr/>
          <p:nvPr/>
        </p:nvSpPr>
        <p:spPr>
          <a:xfrm>
            <a:off x="6000762" y="230813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6FBF3E1E-B07B-4D3C-89FD-A1F1E47369F2}"/>
              </a:ext>
            </a:extLst>
          </p:cNvPr>
          <p:cNvSpPr/>
          <p:nvPr/>
        </p:nvSpPr>
        <p:spPr>
          <a:xfrm>
            <a:off x="6362247" y="230813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A380F11-7C62-4CA4-9455-6E1ED1C9909E}"/>
              </a:ext>
            </a:extLst>
          </p:cNvPr>
          <p:cNvSpPr/>
          <p:nvPr/>
        </p:nvSpPr>
        <p:spPr>
          <a:xfrm>
            <a:off x="6723194" y="230803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1DE18BF2-8512-47AF-B5F5-749C80E87FF1}"/>
              </a:ext>
            </a:extLst>
          </p:cNvPr>
          <p:cNvSpPr/>
          <p:nvPr/>
        </p:nvSpPr>
        <p:spPr>
          <a:xfrm>
            <a:off x="7084141" y="230803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93EA3DA-F4F3-4650-9CFE-E81E5E1C8BD0}"/>
              </a:ext>
            </a:extLst>
          </p:cNvPr>
          <p:cNvSpPr/>
          <p:nvPr/>
        </p:nvSpPr>
        <p:spPr>
          <a:xfrm>
            <a:off x="7445088" y="230794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68081004-D5AD-469B-A0BD-45E844C0B02A}"/>
              </a:ext>
            </a:extLst>
          </p:cNvPr>
          <p:cNvSpPr/>
          <p:nvPr/>
        </p:nvSpPr>
        <p:spPr>
          <a:xfrm>
            <a:off x="4917921" y="288920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AC897F0D-372B-4844-BA9A-9F9BD4F15354}"/>
              </a:ext>
            </a:extLst>
          </p:cNvPr>
          <p:cNvSpPr/>
          <p:nvPr/>
        </p:nvSpPr>
        <p:spPr>
          <a:xfrm>
            <a:off x="5278868" y="288911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8982A4CF-FCCC-4BFE-92A7-325153EB7CEA}"/>
              </a:ext>
            </a:extLst>
          </p:cNvPr>
          <p:cNvSpPr/>
          <p:nvPr/>
        </p:nvSpPr>
        <p:spPr>
          <a:xfrm>
            <a:off x="5639815" y="288911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443EE61E-3A46-48C5-A9A6-AD1AF6ABC687}"/>
              </a:ext>
            </a:extLst>
          </p:cNvPr>
          <p:cNvSpPr/>
          <p:nvPr/>
        </p:nvSpPr>
        <p:spPr>
          <a:xfrm>
            <a:off x="6000762" y="288901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6250A56D-7296-4989-A983-C3C51C1B0A95}"/>
              </a:ext>
            </a:extLst>
          </p:cNvPr>
          <p:cNvSpPr/>
          <p:nvPr/>
        </p:nvSpPr>
        <p:spPr>
          <a:xfrm>
            <a:off x="6362247" y="288901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C43AD835-718F-41FB-BC09-C1A788765BBC}"/>
              </a:ext>
            </a:extLst>
          </p:cNvPr>
          <p:cNvSpPr/>
          <p:nvPr/>
        </p:nvSpPr>
        <p:spPr>
          <a:xfrm>
            <a:off x="6723194" y="288892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4525616D-A78D-45E6-AA5C-3B8579C5343F}"/>
              </a:ext>
            </a:extLst>
          </p:cNvPr>
          <p:cNvSpPr/>
          <p:nvPr/>
        </p:nvSpPr>
        <p:spPr>
          <a:xfrm>
            <a:off x="7084141" y="288892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1BCFDD66-7173-4A9E-BA66-619DF4EAFD68}"/>
              </a:ext>
            </a:extLst>
          </p:cNvPr>
          <p:cNvSpPr/>
          <p:nvPr/>
        </p:nvSpPr>
        <p:spPr>
          <a:xfrm>
            <a:off x="7445088" y="2888837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2ACC7972-903D-4F7B-840C-A422AB4FD871}"/>
              </a:ext>
            </a:extLst>
          </p:cNvPr>
          <p:cNvSpPr txBox="1"/>
          <p:nvPr/>
        </p:nvSpPr>
        <p:spPr>
          <a:xfrm>
            <a:off x="3905208" y="2844630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FF5D50"/>
                </a:solidFill>
              </a:rPr>
              <a:t>Double</a:t>
            </a:r>
            <a:endParaRPr lang="es-CO" b="1" dirty="0">
              <a:solidFill>
                <a:srgbClr val="FF5D50"/>
              </a:solidFill>
            </a:endParaRP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B739BF27-82A3-4ACF-9DAD-72A1ED813DF6}"/>
              </a:ext>
            </a:extLst>
          </p:cNvPr>
          <p:cNvSpPr txBox="1"/>
          <p:nvPr/>
        </p:nvSpPr>
        <p:spPr>
          <a:xfrm>
            <a:off x="4317797" y="2271852"/>
            <a:ext cx="447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83B62D"/>
                </a:solidFill>
              </a:rPr>
              <a:t>Int</a:t>
            </a:r>
            <a:endParaRPr lang="es-CO" b="1" dirty="0">
              <a:solidFill>
                <a:srgbClr val="83B62D"/>
              </a:solidFill>
            </a:endParaRP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BF0623E2-1F2D-4AF4-BF04-8348F56A79F0}"/>
              </a:ext>
            </a:extLst>
          </p:cNvPr>
          <p:cNvSpPr txBox="1"/>
          <p:nvPr/>
        </p:nvSpPr>
        <p:spPr>
          <a:xfrm>
            <a:off x="4033449" y="1694882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009BE1"/>
                </a:solidFill>
              </a:rPr>
              <a:t>String</a:t>
            </a:r>
            <a:endParaRPr lang="es-CO" b="1" dirty="0">
              <a:solidFill>
                <a:srgbClr val="009BE1"/>
              </a:solidFill>
            </a:endParaRP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5CD5172F-054C-4FD7-9547-0230A9A968A5}"/>
              </a:ext>
            </a:extLst>
          </p:cNvPr>
          <p:cNvSpPr txBox="1"/>
          <p:nvPr/>
        </p:nvSpPr>
        <p:spPr>
          <a:xfrm>
            <a:off x="5070835" y="863969"/>
            <a:ext cx="1964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b="1" dirty="0">
                <a:solidFill>
                  <a:srgbClr val="FF5D50"/>
                </a:solidFill>
              </a:rPr>
              <a:t>Arreglos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2820D99D-C15B-4F79-9B47-70C3CB8B2C13}"/>
              </a:ext>
            </a:extLst>
          </p:cNvPr>
          <p:cNvSpPr/>
          <p:nvPr/>
        </p:nvSpPr>
        <p:spPr>
          <a:xfrm>
            <a:off x="4910737" y="317467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F3710C6F-8516-4817-A6F4-434312DF49B5}"/>
              </a:ext>
            </a:extLst>
          </p:cNvPr>
          <p:cNvSpPr/>
          <p:nvPr/>
        </p:nvSpPr>
        <p:spPr>
          <a:xfrm>
            <a:off x="5271684" y="317458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0772514D-B995-4220-A1C9-AAD345FF0BD9}"/>
              </a:ext>
            </a:extLst>
          </p:cNvPr>
          <p:cNvSpPr/>
          <p:nvPr/>
        </p:nvSpPr>
        <p:spPr>
          <a:xfrm>
            <a:off x="5632631" y="317458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44872A31-3483-4ABB-9C5A-853BCD5D0F8E}"/>
              </a:ext>
            </a:extLst>
          </p:cNvPr>
          <p:cNvSpPr/>
          <p:nvPr/>
        </p:nvSpPr>
        <p:spPr>
          <a:xfrm>
            <a:off x="5993578" y="3174497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D52C407B-95D1-4F4C-9F03-A2D83292DBC9}"/>
              </a:ext>
            </a:extLst>
          </p:cNvPr>
          <p:cNvSpPr/>
          <p:nvPr/>
        </p:nvSpPr>
        <p:spPr>
          <a:xfrm>
            <a:off x="6355063" y="3174497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A77F26FE-0069-48D6-BF35-2102A767A466}"/>
              </a:ext>
            </a:extLst>
          </p:cNvPr>
          <p:cNvSpPr/>
          <p:nvPr/>
        </p:nvSpPr>
        <p:spPr>
          <a:xfrm>
            <a:off x="6716010" y="3174406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5C46602E-C680-4086-881C-058D1A530995}"/>
              </a:ext>
            </a:extLst>
          </p:cNvPr>
          <p:cNvSpPr/>
          <p:nvPr/>
        </p:nvSpPr>
        <p:spPr>
          <a:xfrm>
            <a:off x="7076957" y="3174406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28AC88E9-37CA-4564-9A35-D37938C22C8A}"/>
              </a:ext>
            </a:extLst>
          </p:cNvPr>
          <p:cNvSpPr/>
          <p:nvPr/>
        </p:nvSpPr>
        <p:spPr>
          <a:xfrm>
            <a:off x="7437904" y="3174315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BEFC01DF-C07A-487A-B6C4-9F681CC981B3}"/>
              </a:ext>
            </a:extLst>
          </p:cNvPr>
          <p:cNvSpPr/>
          <p:nvPr/>
        </p:nvSpPr>
        <p:spPr>
          <a:xfrm>
            <a:off x="4917921" y="3457603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10260D79-C8E0-45D1-B1C7-317EA07E1FA2}"/>
              </a:ext>
            </a:extLst>
          </p:cNvPr>
          <p:cNvSpPr/>
          <p:nvPr/>
        </p:nvSpPr>
        <p:spPr>
          <a:xfrm>
            <a:off x="5278868" y="345751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6073AA2C-8737-467D-8FC1-3A6B6F3F04D4}"/>
              </a:ext>
            </a:extLst>
          </p:cNvPr>
          <p:cNvSpPr/>
          <p:nvPr/>
        </p:nvSpPr>
        <p:spPr>
          <a:xfrm>
            <a:off x="5639815" y="345751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E99F251F-DA34-4D28-9556-C6D98AAE8342}"/>
              </a:ext>
            </a:extLst>
          </p:cNvPr>
          <p:cNvSpPr/>
          <p:nvPr/>
        </p:nvSpPr>
        <p:spPr>
          <a:xfrm>
            <a:off x="6000762" y="345742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0BA05159-95A1-4AC1-8252-5E40D3DC6915}"/>
              </a:ext>
            </a:extLst>
          </p:cNvPr>
          <p:cNvSpPr/>
          <p:nvPr/>
        </p:nvSpPr>
        <p:spPr>
          <a:xfrm>
            <a:off x="6362247" y="345742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188E1C12-20B0-4A66-8695-5E4D3C1A18A1}"/>
              </a:ext>
            </a:extLst>
          </p:cNvPr>
          <p:cNvSpPr/>
          <p:nvPr/>
        </p:nvSpPr>
        <p:spPr>
          <a:xfrm>
            <a:off x="6723194" y="345733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284B552D-5E1F-42EF-B46E-DB41DC21FD22}"/>
              </a:ext>
            </a:extLst>
          </p:cNvPr>
          <p:cNvSpPr/>
          <p:nvPr/>
        </p:nvSpPr>
        <p:spPr>
          <a:xfrm>
            <a:off x="7084141" y="345733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B6903361-5034-42BE-A241-9F3FA6BC959C}"/>
              </a:ext>
            </a:extLst>
          </p:cNvPr>
          <p:cNvSpPr/>
          <p:nvPr/>
        </p:nvSpPr>
        <p:spPr>
          <a:xfrm>
            <a:off x="7445088" y="345723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CEA21E49-0323-4BCE-9C14-3C41C0401EF6}"/>
              </a:ext>
            </a:extLst>
          </p:cNvPr>
          <p:cNvSpPr txBox="1"/>
          <p:nvPr/>
        </p:nvSpPr>
        <p:spPr>
          <a:xfrm>
            <a:off x="1234883" y="4547089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nb-N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String[] frases;</a:t>
            </a:r>
          </a:p>
          <a:p>
            <a:pPr algn="just"/>
            <a:r>
              <a:rPr lang="nb-N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int[][] numeros = new int[2][2];</a:t>
            </a:r>
          </a:p>
          <a:p>
            <a:pPr algn="just"/>
            <a:r>
              <a:rPr lang="nb-N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int[] valores = {2,3,4,5};</a:t>
            </a:r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5332B3DB-622E-42D3-BC51-0D4DA8B747FF}"/>
              </a:ext>
            </a:extLst>
          </p:cNvPr>
          <p:cNvSpPr txBox="1"/>
          <p:nvPr/>
        </p:nvSpPr>
        <p:spPr>
          <a:xfrm>
            <a:off x="1234883" y="3581756"/>
            <a:ext cx="2678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Declaración</a:t>
            </a: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628FC432-1C3C-4D00-A116-9111770A80B8}"/>
              </a:ext>
            </a:extLst>
          </p:cNvPr>
          <p:cNvSpPr txBox="1"/>
          <p:nvPr/>
        </p:nvSpPr>
        <p:spPr>
          <a:xfrm>
            <a:off x="8278244" y="3635346"/>
            <a:ext cx="21176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Notación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36522E1A-42C4-48C3-8740-DDB259BF7DB1}"/>
              </a:ext>
            </a:extLst>
          </p:cNvPr>
          <p:cNvSpPr txBox="1"/>
          <p:nvPr/>
        </p:nvSpPr>
        <p:spPr>
          <a:xfrm>
            <a:off x="6055480" y="4471302"/>
            <a:ext cx="62027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0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s-CO" sz="20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20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[]        </a:t>
            </a:r>
            <a:r>
              <a:rPr lang="es-CO" sz="20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numero        </a:t>
            </a:r>
            <a:r>
              <a:rPr lang="nb-NO" sz="20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=new int[2]</a:t>
            </a:r>
            <a:r>
              <a:rPr lang="es-CO" sz="20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1D7A46B9-D919-42BB-B215-F043179CD918}"/>
              </a:ext>
            </a:extLst>
          </p:cNvPr>
          <p:cNvSpPr txBox="1"/>
          <p:nvPr/>
        </p:nvSpPr>
        <p:spPr>
          <a:xfrm>
            <a:off x="7400256" y="5378086"/>
            <a:ext cx="221311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Arreglo</a:t>
            </a:r>
          </a:p>
          <a:p>
            <a:pPr algn="ctr"/>
            <a:endParaRPr lang="es-CO" sz="2000" b="1" dirty="0">
              <a:solidFill>
                <a:srgbClr val="86868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4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[] </a:t>
            </a:r>
            <a:r>
              <a:rPr lang="es-CO" sz="14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Vector</a:t>
            </a:r>
          </a:p>
          <a:p>
            <a:r>
              <a:rPr lang="es-CO" sz="14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[][]  Matriz</a:t>
            </a:r>
          </a:p>
          <a:p>
            <a:r>
              <a:rPr lang="es-CO" sz="14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[ [],</a:t>
            </a:r>
          </a:p>
          <a:p>
            <a:r>
              <a:rPr lang="es-CO" sz="14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 [] ]  n Dimensiones</a:t>
            </a:r>
            <a:endParaRPr lang="es-CO" sz="1400" b="1" dirty="0">
              <a:solidFill>
                <a:srgbClr val="86868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8" name="Conector recto de flecha 77">
            <a:extLst>
              <a:ext uri="{FF2B5EF4-FFF2-40B4-BE49-F238E27FC236}">
                <a16:creationId xmlns:a16="http://schemas.microsoft.com/office/drawing/2014/main" id="{CB56B31D-4BB5-4494-9F73-3B2397812DDE}"/>
              </a:ext>
            </a:extLst>
          </p:cNvPr>
          <p:cNvCxnSpPr>
            <a:cxnSpLocks/>
          </p:cNvCxnSpPr>
          <p:nvPr/>
        </p:nvCxnSpPr>
        <p:spPr>
          <a:xfrm>
            <a:off x="8506812" y="4882132"/>
            <a:ext cx="0" cy="522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CuadroTexto 78">
            <a:extLst>
              <a:ext uri="{FF2B5EF4-FFF2-40B4-BE49-F238E27FC236}">
                <a16:creationId xmlns:a16="http://schemas.microsoft.com/office/drawing/2014/main" id="{5EA09ECB-E755-45B5-8C83-F113984F0A56}"/>
              </a:ext>
            </a:extLst>
          </p:cNvPr>
          <p:cNvSpPr txBox="1"/>
          <p:nvPr/>
        </p:nvSpPr>
        <p:spPr>
          <a:xfrm>
            <a:off x="10668000" y="5433545"/>
            <a:ext cx="1520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Valor inicial</a:t>
            </a:r>
          </a:p>
          <a:p>
            <a:pPr algn="ctr"/>
            <a:r>
              <a:rPr lang="es-CO" sz="16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(opcional)</a:t>
            </a:r>
          </a:p>
        </p:txBody>
      </p:sp>
      <p:cxnSp>
        <p:nvCxnSpPr>
          <p:cNvPr id="80" name="Conector recto de flecha 79">
            <a:extLst>
              <a:ext uri="{FF2B5EF4-FFF2-40B4-BE49-F238E27FC236}">
                <a16:creationId xmlns:a16="http://schemas.microsoft.com/office/drawing/2014/main" id="{55B6D224-7F64-4E76-99C9-9DFB5E22BF91}"/>
              </a:ext>
            </a:extLst>
          </p:cNvPr>
          <p:cNvCxnSpPr>
            <a:cxnSpLocks/>
            <a:endCxn id="79" idx="0"/>
          </p:cNvCxnSpPr>
          <p:nvPr/>
        </p:nvCxnSpPr>
        <p:spPr>
          <a:xfrm>
            <a:off x="11428066" y="4880443"/>
            <a:ext cx="0" cy="553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15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1" grpId="0"/>
      <p:bldP spid="73" grpId="0"/>
      <p:bldP spid="75" grpId="0"/>
      <p:bldP spid="77" grpId="0"/>
      <p:bldP spid="7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B75418C-73D9-4B76-904E-B2AB394DE2E0}"/>
              </a:ext>
            </a:extLst>
          </p:cNvPr>
          <p:cNvSpPr txBox="1"/>
          <p:nvPr/>
        </p:nvSpPr>
        <p:spPr>
          <a:xfrm>
            <a:off x="4122876" y="139700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Monitor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774FE02-12FE-49A6-AF4A-AA37DF4A99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58"/>
          <a:stretch/>
        </p:blipFill>
        <p:spPr>
          <a:xfrm>
            <a:off x="4714399" y="847586"/>
            <a:ext cx="2620328" cy="2634598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7DEDFFC-AB1F-4A7B-B49A-724DE47C3CFD}"/>
              </a:ext>
            </a:extLst>
          </p:cNvPr>
          <p:cNvSpPr txBox="1"/>
          <p:nvPr/>
        </p:nvSpPr>
        <p:spPr>
          <a:xfrm>
            <a:off x="3392505" y="3596484"/>
            <a:ext cx="5264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Cristian Felipe Patiño Caceres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B609116-8E8B-4B2C-94BC-8C90B9BD3C80}"/>
              </a:ext>
            </a:extLst>
          </p:cNvPr>
          <p:cNvSpPr txBox="1"/>
          <p:nvPr/>
        </p:nvSpPr>
        <p:spPr>
          <a:xfrm>
            <a:off x="3392504" y="3947596"/>
            <a:ext cx="5264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Estudiante Ingeniería de Sistemas</a:t>
            </a:r>
          </a:p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Universidad Distrital Francisco José de Caldas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CE8DF671-D3B4-4977-94F9-408FD0F55B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400" y="4978400"/>
            <a:ext cx="1171816" cy="1171816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D795EF15-9704-4D23-83FF-1A2337A1B4B0}"/>
              </a:ext>
            </a:extLst>
          </p:cNvPr>
          <p:cNvSpPr txBox="1"/>
          <p:nvPr/>
        </p:nvSpPr>
        <p:spPr>
          <a:xfrm>
            <a:off x="381983" y="6150216"/>
            <a:ext cx="249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 Development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DFEB1B0-21D3-4446-8A33-2946223339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149" y="5207000"/>
            <a:ext cx="985982" cy="985982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CF808EF4-2811-4079-921B-93BB716657A9}"/>
              </a:ext>
            </a:extLst>
          </p:cNvPr>
          <p:cNvSpPr txBox="1"/>
          <p:nvPr/>
        </p:nvSpPr>
        <p:spPr>
          <a:xfrm>
            <a:off x="3392504" y="6150216"/>
            <a:ext cx="249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Development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291E4E3C-1AAC-460E-A7E6-D0567AF0D7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699" y="5181566"/>
            <a:ext cx="1089816" cy="1089816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E71DA67C-A794-4760-9A0C-75EFB1B26618}"/>
              </a:ext>
            </a:extLst>
          </p:cNvPr>
          <p:cNvSpPr txBox="1"/>
          <p:nvPr/>
        </p:nvSpPr>
        <p:spPr>
          <a:xfrm>
            <a:off x="6114802" y="6150216"/>
            <a:ext cx="2305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 Development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1C1F0E2F-658D-40BC-9062-4F6246AD42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0" y="3794187"/>
            <a:ext cx="975516" cy="975516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174B60E6-6B65-40FC-8087-99E454248982}"/>
              </a:ext>
            </a:extLst>
          </p:cNvPr>
          <p:cNvSpPr txBox="1"/>
          <p:nvPr/>
        </p:nvSpPr>
        <p:spPr>
          <a:xfrm>
            <a:off x="8860109" y="4726447"/>
            <a:ext cx="2305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</a:t>
            </a:r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A8F69F39-9C0B-4EC9-B4D5-0C64CEE30A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450" y="4812411"/>
            <a:ext cx="1122358" cy="975516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87B63505-BC78-4AC0-9E84-FD875CBAF4A7}"/>
              </a:ext>
            </a:extLst>
          </p:cNvPr>
          <p:cNvSpPr txBox="1"/>
          <p:nvPr/>
        </p:nvSpPr>
        <p:spPr>
          <a:xfrm>
            <a:off x="10309980" y="5768184"/>
            <a:ext cx="2305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</a:t>
            </a:r>
            <a:endParaRPr lang="es-CO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4DE443C6-CF88-47DC-B5F4-45B718E4BB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553" y="5806141"/>
            <a:ext cx="1260230" cy="771090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8E5AF52D-2E19-49D5-A5A4-14C32BB9144E}"/>
              </a:ext>
            </a:extLst>
          </p:cNvPr>
          <p:cNvSpPr txBox="1"/>
          <p:nvPr/>
        </p:nvSpPr>
        <p:spPr>
          <a:xfrm>
            <a:off x="8860109" y="6478546"/>
            <a:ext cx="2305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</a:t>
            </a:r>
            <a:r>
              <a:rPr lang="es-CO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</a:t>
            </a:r>
            <a:endParaRPr lang="es-CO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1F8EA23-CBFB-465A-A2F5-77A603E151CF}"/>
              </a:ext>
            </a:extLst>
          </p:cNvPr>
          <p:cNvSpPr txBox="1"/>
          <p:nvPr/>
        </p:nvSpPr>
        <p:spPr>
          <a:xfrm>
            <a:off x="3263368" y="4542724"/>
            <a:ext cx="5665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3194619928 – cfpatinoc@correo.udistrital.edu.co</a:t>
            </a:r>
          </a:p>
        </p:txBody>
      </p:sp>
    </p:spTree>
    <p:extLst>
      <p:ext uri="{BB962C8B-B14F-4D97-AF65-F5344CB8AC3E}">
        <p14:creationId xmlns:p14="http://schemas.microsoft.com/office/powerpoint/2010/main" val="417758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  <p:bldP spid="19" grpId="0"/>
      <p:bldP spid="22" grpId="0"/>
      <p:bldP spid="25" grpId="0"/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304B93CE-7A9C-45F8-BB22-E292D357B967}"/>
              </a:ext>
            </a:extLst>
          </p:cNvPr>
          <p:cNvSpPr txBox="1"/>
          <p:nvPr/>
        </p:nvSpPr>
        <p:spPr>
          <a:xfrm>
            <a:off x="3540457" y="844854"/>
            <a:ext cx="49401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400" b="1" dirty="0">
                <a:solidFill>
                  <a:srgbClr val="83B62D"/>
                </a:solidFill>
              </a:rPr>
              <a:t>Estructuras de datos</a:t>
            </a:r>
          </a:p>
        </p:txBody>
      </p:sp>
      <p:sp>
        <p:nvSpPr>
          <p:cNvPr id="64" name="Rectángulo: esquinas redondeadas 63">
            <a:extLst>
              <a:ext uri="{FF2B5EF4-FFF2-40B4-BE49-F238E27FC236}">
                <a16:creationId xmlns:a16="http://schemas.microsoft.com/office/drawing/2014/main" id="{0452EFE1-ACF2-4DBC-A09E-F2FF16B38609}"/>
              </a:ext>
            </a:extLst>
          </p:cNvPr>
          <p:cNvSpPr/>
          <p:nvPr/>
        </p:nvSpPr>
        <p:spPr>
          <a:xfrm>
            <a:off x="1292090" y="1600511"/>
            <a:ext cx="3069319" cy="2158021"/>
          </a:xfrm>
          <a:prstGeom prst="roundRect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651A318D-BF0D-4F75-92D8-75101EEC8074}"/>
              </a:ext>
            </a:extLst>
          </p:cNvPr>
          <p:cNvSpPr txBox="1"/>
          <p:nvPr/>
        </p:nvSpPr>
        <p:spPr>
          <a:xfrm>
            <a:off x="1399453" y="1663858"/>
            <a:ext cx="29619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Estructura{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numEnt</a:t>
            </a:r>
            <a:r>
              <a:rPr lang="es-CO" b="1" dirty="0">
                <a:solidFill>
                  <a:schemeClr val="bg1"/>
                </a:solidFill>
              </a:rPr>
              <a:t>,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double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numDob</a:t>
            </a:r>
            <a:r>
              <a:rPr lang="es-CO" b="1" dirty="0">
                <a:solidFill>
                  <a:schemeClr val="bg1"/>
                </a:solidFill>
              </a:rPr>
              <a:t>,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 valor,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[][] nombres,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float</a:t>
            </a:r>
            <a:r>
              <a:rPr lang="es-CO" b="1" dirty="0">
                <a:solidFill>
                  <a:schemeClr val="bg1"/>
                </a:solidFill>
              </a:rPr>
              <a:t>[] sueldos</a:t>
            </a:r>
          </a:p>
          <a:p>
            <a:r>
              <a:rPr lang="es-CO" b="1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66" name="Rectángulo: esquinas redondeadas 65">
            <a:extLst>
              <a:ext uri="{FF2B5EF4-FFF2-40B4-BE49-F238E27FC236}">
                <a16:creationId xmlns:a16="http://schemas.microsoft.com/office/drawing/2014/main" id="{FF049533-2BCB-4DA3-9B91-E843F8D8B083}"/>
              </a:ext>
            </a:extLst>
          </p:cNvPr>
          <p:cNvSpPr/>
          <p:nvPr/>
        </p:nvSpPr>
        <p:spPr>
          <a:xfrm>
            <a:off x="1121344" y="4169457"/>
            <a:ext cx="1385154" cy="975644"/>
          </a:xfrm>
          <a:prstGeom prst="roundRect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33E66128-771E-4315-B9C4-8FC08A2DD9E3}"/>
              </a:ext>
            </a:extLst>
          </p:cNvPr>
          <p:cNvSpPr txBox="1"/>
          <p:nvPr/>
        </p:nvSpPr>
        <p:spPr>
          <a:xfrm>
            <a:off x="1292090" y="4226152"/>
            <a:ext cx="1616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800" b="1" dirty="0">
                <a:solidFill>
                  <a:schemeClr val="bg1"/>
                </a:solidFill>
              </a:rPr>
              <a:t>Estructura1{</a:t>
            </a: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int</a:t>
            </a:r>
            <a:r>
              <a:rPr lang="es-CO" sz="800" b="1" dirty="0">
                <a:solidFill>
                  <a:schemeClr val="bg1"/>
                </a:solidFill>
              </a:rPr>
              <a:t> </a:t>
            </a: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double</a:t>
            </a:r>
            <a:endParaRPr lang="es-CO" sz="800" b="1" dirty="0">
              <a:solidFill>
                <a:schemeClr val="bg1"/>
              </a:solidFill>
            </a:endParaRP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string</a:t>
            </a:r>
            <a:endParaRPr lang="es-CO" sz="800" b="1" dirty="0">
              <a:solidFill>
                <a:schemeClr val="bg1"/>
              </a:solidFill>
            </a:endParaRP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Estructura2</a:t>
            </a:r>
          </a:p>
          <a:p>
            <a:r>
              <a:rPr lang="es-CO" sz="800" b="1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68" name="Rectángulo: esquinas redondeadas 67">
            <a:extLst>
              <a:ext uri="{FF2B5EF4-FFF2-40B4-BE49-F238E27FC236}">
                <a16:creationId xmlns:a16="http://schemas.microsoft.com/office/drawing/2014/main" id="{61E78D65-2185-4D40-8FF2-BA861E5B0087}"/>
              </a:ext>
            </a:extLst>
          </p:cNvPr>
          <p:cNvSpPr/>
          <p:nvPr/>
        </p:nvSpPr>
        <p:spPr>
          <a:xfrm>
            <a:off x="3813301" y="5545130"/>
            <a:ext cx="1385154" cy="975644"/>
          </a:xfrm>
          <a:prstGeom prst="roundRect">
            <a:avLst/>
          </a:prstGeom>
          <a:solidFill>
            <a:srgbClr val="FFA60E"/>
          </a:solidFill>
          <a:ln>
            <a:solidFill>
              <a:srgbClr val="FFA6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C4ADF4B7-3379-4C5D-8AA1-590DF2768131}"/>
              </a:ext>
            </a:extLst>
          </p:cNvPr>
          <p:cNvSpPr txBox="1"/>
          <p:nvPr/>
        </p:nvSpPr>
        <p:spPr>
          <a:xfrm>
            <a:off x="3984047" y="5663381"/>
            <a:ext cx="1616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800" b="1" dirty="0">
                <a:solidFill>
                  <a:schemeClr val="bg1"/>
                </a:solidFill>
              </a:rPr>
              <a:t>Estructura2{</a:t>
            </a: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long</a:t>
            </a:r>
            <a:endParaRPr lang="es-CO" sz="800" b="1" dirty="0">
              <a:solidFill>
                <a:schemeClr val="bg1"/>
              </a:solidFill>
            </a:endParaRP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double</a:t>
            </a:r>
            <a:endParaRPr lang="es-CO" sz="800" b="1" dirty="0">
              <a:solidFill>
                <a:schemeClr val="bg1"/>
              </a:solidFill>
            </a:endParaRP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string</a:t>
            </a:r>
            <a:endParaRPr lang="es-CO" sz="800" b="1" dirty="0">
              <a:solidFill>
                <a:schemeClr val="bg1"/>
              </a:solidFill>
            </a:endParaRPr>
          </a:p>
          <a:p>
            <a:r>
              <a:rPr lang="es-CO" sz="800" b="1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72" name="Arco 71">
            <a:extLst>
              <a:ext uri="{FF2B5EF4-FFF2-40B4-BE49-F238E27FC236}">
                <a16:creationId xmlns:a16="http://schemas.microsoft.com/office/drawing/2014/main" id="{FFFE05D8-74E9-4348-8510-E5E4E4D4C152}"/>
              </a:ext>
            </a:extLst>
          </p:cNvPr>
          <p:cNvSpPr/>
          <p:nvPr/>
        </p:nvSpPr>
        <p:spPr>
          <a:xfrm rot="11278891">
            <a:off x="1884187" y="4754012"/>
            <a:ext cx="4038429" cy="1293850"/>
          </a:xfrm>
          <a:prstGeom prst="arc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F640E8EA-D54D-4C5E-BDCE-56C3CAA6B9E8}"/>
              </a:ext>
            </a:extLst>
          </p:cNvPr>
          <p:cNvCxnSpPr>
            <a:endCxn id="68" idx="1"/>
          </p:cNvCxnSpPr>
          <p:nvPr/>
        </p:nvCxnSpPr>
        <p:spPr>
          <a:xfrm>
            <a:off x="3768183" y="5940393"/>
            <a:ext cx="45118" cy="92559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32B1D5EB-E87E-4F94-BBF1-17292920156A}"/>
              </a:ext>
            </a:extLst>
          </p:cNvPr>
          <p:cNvCxnSpPr>
            <a:stCxn id="68" idx="1"/>
          </p:cNvCxnSpPr>
          <p:nvPr/>
        </p:nvCxnSpPr>
        <p:spPr>
          <a:xfrm flipH="1">
            <a:off x="3768183" y="6032952"/>
            <a:ext cx="45118" cy="64092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ángulo 69">
            <a:extLst>
              <a:ext uri="{FF2B5EF4-FFF2-40B4-BE49-F238E27FC236}">
                <a16:creationId xmlns:a16="http://schemas.microsoft.com/office/drawing/2014/main" id="{F5222F0F-8DAB-41F9-9C1F-856B1864DC35}"/>
              </a:ext>
            </a:extLst>
          </p:cNvPr>
          <p:cNvSpPr/>
          <p:nvPr/>
        </p:nvSpPr>
        <p:spPr>
          <a:xfrm>
            <a:off x="8011796" y="432593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CD16F080-E791-4678-818E-2114FD58A133}"/>
              </a:ext>
            </a:extLst>
          </p:cNvPr>
          <p:cNvSpPr/>
          <p:nvPr/>
        </p:nvSpPr>
        <p:spPr>
          <a:xfrm>
            <a:off x="8372743" y="432584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F290843A-7BEE-493D-B573-05C00E4B59C2}"/>
              </a:ext>
            </a:extLst>
          </p:cNvPr>
          <p:cNvSpPr/>
          <p:nvPr/>
        </p:nvSpPr>
        <p:spPr>
          <a:xfrm>
            <a:off x="8733690" y="432584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00C51139-01D3-4857-BAD3-C477DAB99948}"/>
              </a:ext>
            </a:extLst>
          </p:cNvPr>
          <p:cNvSpPr/>
          <p:nvPr/>
        </p:nvSpPr>
        <p:spPr>
          <a:xfrm>
            <a:off x="9094637" y="432575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7" name="Rectángulo 76">
            <a:extLst>
              <a:ext uri="{FF2B5EF4-FFF2-40B4-BE49-F238E27FC236}">
                <a16:creationId xmlns:a16="http://schemas.microsoft.com/office/drawing/2014/main" id="{25538C79-8A06-414D-BDEB-44FBF7FD4A14}"/>
              </a:ext>
            </a:extLst>
          </p:cNvPr>
          <p:cNvSpPr/>
          <p:nvPr/>
        </p:nvSpPr>
        <p:spPr>
          <a:xfrm>
            <a:off x="9456122" y="432575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3D0CC16C-DCDB-4C5E-B82C-B1099E58C407}"/>
              </a:ext>
            </a:extLst>
          </p:cNvPr>
          <p:cNvSpPr/>
          <p:nvPr/>
        </p:nvSpPr>
        <p:spPr>
          <a:xfrm>
            <a:off x="9817069" y="432565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9" name="Rectángulo 78">
            <a:extLst>
              <a:ext uri="{FF2B5EF4-FFF2-40B4-BE49-F238E27FC236}">
                <a16:creationId xmlns:a16="http://schemas.microsoft.com/office/drawing/2014/main" id="{00D074E5-D30B-4D9E-B35A-52ECA70E9DE2}"/>
              </a:ext>
            </a:extLst>
          </p:cNvPr>
          <p:cNvSpPr/>
          <p:nvPr/>
        </p:nvSpPr>
        <p:spPr>
          <a:xfrm>
            <a:off x="10178016" y="432565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0" name="Rectángulo 79">
            <a:extLst>
              <a:ext uri="{FF2B5EF4-FFF2-40B4-BE49-F238E27FC236}">
                <a16:creationId xmlns:a16="http://schemas.microsoft.com/office/drawing/2014/main" id="{407B56F2-2F19-494C-81DF-B83C8CA17D42}"/>
              </a:ext>
            </a:extLst>
          </p:cNvPr>
          <p:cNvSpPr/>
          <p:nvPr/>
        </p:nvSpPr>
        <p:spPr>
          <a:xfrm>
            <a:off x="10538963" y="432556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852E893B-1525-422C-8ED5-30778D9CA978}"/>
              </a:ext>
            </a:extLst>
          </p:cNvPr>
          <p:cNvSpPr txBox="1"/>
          <p:nvPr/>
        </p:nvSpPr>
        <p:spPr>
          <a:xfrm>
            <a:off x="8632441" y="3829276"/>
            <a:ext cx="2008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b="1" dirty="0">
                <a:solidFill>
                  <a:srgbClr val="83B62D"/>
                </a:solidFill>
              </a:rPr>
              <a:t>Listas, Pilas Colas</a:t>
            </a:r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id="{6D2D7D83-29BC-46F3-8227-B4E630E980BA}"/>
              </a:ext>
            </a:extLst>
          </p:cNvPr>
          <p:cNvSpPr/>
          <p:nvPr/>
        </p:nvSpPr>
        <p:spPr>
          <a:xfrm>
            <a:off x="7947148" y="579756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A2FECAE5-D3BE-42A3-91BF-175C519D5227}"/>
              </a:ext>
            </a:extLst>
          </p:cNvPr>
          <p:cNvSpPr/>
          <p:nvPr/>
        </p:nvSpPr>
        <p:spPr>
          <a:xfrm>
            <a:off x="8733690" y="5245647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id="{B0817837-F1B2-4F4E-AFA4-29A0F81F607A}"/>
              </a:ext>
            </a:extLst>
          </p:cNvPr>
          <p:cNvSpPr/>
          <p:nvPr/>
        </p:nvSpPr>
        <p:spPr>
          <a:xfrm>
            <a:off x="8768896" y="636175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9E091939-1732-4305-B332-34023B36CA12}"/>
              </a:ext>
            </a:extLst>
          </p:cNvPr>
          <p:cNvSpPr/>
          <p:nvPr/>
        </p:nvSpPr>
        <p:spPr>
          <a:xfrm>
            <a:off x="9975189" y="5042415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6" name="Rectángulo 85">
            <a:extLst>
              <a:ext uri="{FF2B5EF4-FFF2-40B4-BE49-F238E27FC236}">
                <a16:creationId xmlns:a16="http://schemas.microsoft.com/office/drawing/2014/main" id="{A4869427-D735-48AF-BC7E-9A4BF8B3EF92}"/>
              </a:ext>
            </a:extLst>
          </p:cNvPr>
          <p:cNvSpPr/>
          <p:nvPr/>
        </p:nvSpPr>
        <p:spPr>
          <a:xfrm>
            <a:off x="9975189" y="557738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id="{4F37B68A-A153-4196-AEAF-E2EA7BAE9ADF}"/>
              </a:ext>
            </a:extLst>
          </p:cNvPr>
          <p:cNvSpPr/>
          <p:nvPr/>
        </p:nvSpPr>
        <p:spPr>
          <a:xfrm>
            <a:off x="9997542" y="608083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8" name="Rectángulo 87">
            <a:extLst>
              <a:ext uri="{FF2B5EF4-FFF2-40B4-BE49-F238E27FC236}">
                <a16:creationId xmlns:a16="http://schemas.microsoft.com/office/drawing/2014/main" id="{4BCFA700-6556-4BFA-B969-AFFF4F3B3A29}"/>
              </a:ext>
            </a:extLst>
          </p:cNvPr>
          <p:cNvSpPr/>
          <p:nvPr/>
        </p:nvSpPr>
        <p:spPr>
          <a:xfrm>
            <a:off x="9997542" y="6555924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9" name="Conector recto 58">
            <a:extLst>
              <a:ext uri="{FF2B5EF4-FFF2-40B4-BE49-F238E27FC236}">
                <a16:creationId xmlns:a16="http://schemas.microsoft.com/office/drawing/2014/main" id="{2B8754F5-B8A7-4C6C-A9AB-259766A8D661}"/>
              </a:ext>
            </a:extLst>
          </p:cNvPr>
          <p:cNvCxnSpPr>
            <a:stCxn id="82" idx="3"/>
            <a:endCxn id="83" idx="1"/>
          </p:cNvCxnSpPr>
          <p:nvPr/>
        </p:nvCxnSpPr>
        <p:spPr>
          <a:xfrm flipV="1">
            <a:off x="8308095" y="5386106"/>
            <a:ext cx="425595" cy="551914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>
            <a:extLst>
              <a:ext uri="{FF2B5EF4-FFF2-40B4-BE49-F238E27FC236}">
                <a16:creationId xmlns:a16="http://schemas.microsoft.com/office/drawing/2014/main" id="{FCC676BC-2F50-4FF1-8710-F1CF60832D97}"/>
              </a:ext>
            </a:extLst>
          </p:cNvPr>
          <p:cNvCxnSpPr>
            <a:cxnSpLocks/>
            <a:stCxn id="82" idx="3"/>
            <a:endCxn id="84" idx="1"/>
          </p:cNvCxnSpPr>
          <p:nvPr/>
        </p:nvCxnSpPr>
        <p:spPr>
          <a:xfrm>
            <a:off x="8308095" y="5938020"/>
            <a:ext cx="460801" cy="564189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>
            <a:extLst>
              <a:ext uri="{FF2B5EF4-FFF2-40B4-BE49-F238E27FC236}">
                <a16:creationId xmlns:a16="http://schemas.microsoft.com/office/drawing/2014/main" id="{798C3A3D-315A-466A-9279-7DEF01F26450}"/>
              </a:ext>
            </a:extLst>
          </p:cNvPr>
          <p:cNvCxnSpPr>
            <a:cxnSpLocks/>
            <a:stCxn id="84" idx="3"/>
            <a:endCxn id="87" idx="1"/>
          </p:cNvCxnSpPr>
          <p:nvPr/>
        </p:nvCxnSpPr>
        <p:spPr>
          <a:xfrm flipV="1">
            <a:off x="9129843" y="6221291"/>
            <a:ext cx="867699" cy="280918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>
            <a:extLst>
              <a:ext uri="{FF2B5EF4-FFF2-40B4-BE49-F238E27FC236}">
                <a16:creationId xmlns:a16="http://schemas.microsoft.com/office/drawing/2014/main" id="{1453922F-9B6F-4B1F-BBB8-DC61DAF2007B}"/>
              </a:ext>
            </a:extLst>
          </p:cNvPr>
          <p:cNvCxnSpPr>
            <a:cxnSpLocks/>
            <a:stCxn id="84" idx="3"/>
            <a:endCxn id="88" idx="1"/>
          </p:cNvCxnSpPr>
          <p:nvPr/>
        </p:nvCxnSpPr>
        <p:spPr>
          <a:xfrm>
            <a:off x="9129843" y="6502209"/>
            <a:ext cx="867699" cy="194174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F2E276D9-99A3-47C7-B1EB-00D6AF89634F}"/>
              </a:ext>
            </a:extLst>
          </p:cNvPr>
          <p:cNvCxnSpPr>
            <a:cxnSpLocks/>
            <a:stCxn id="83" idx="3"/>
            <a:endCxn id="86" idx="1"/>
          </p:cNvCxnSpPr>
          <p:nvPr/>
        </p:nvCxnSpPr>
        <p:spPr>
          <a:xfrm>
            <a:off x="9094637" y="5386106"/>
            <a:ext cx="880552" cy="331735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CCCE497D-2CAC-452E-BB12-D12863440784}"/>
              </a:ext>
            </a:extLst>
          </p:cNvPr>
          <p:cNvCxnSpPr>
            <a:cxnSpLocks/>
            <a:stCxn id="83" idx="3"/>
            <a:endCxn id="85" idx="1"/>
          </p:cNvCxnSpPr>
          <p:nvPr/>
        </p:nvCxnSpPr>
        <p:spPr>
          <a:xfrm flipV="1">
            <a:off x="9094637" y="5182874"/>
            <a:ext cx="880552" cy="203232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83E1FB55-717C-46A1-9DEE-D1D99FC82B93}"/>
              </a:ext>
            </a:extLst>
          </p:cNvPr>
          <p:cNvSpPr txBox="1"/>
          <p:nvPr/>
        </p:nvSpPr>
        <p:spPr>
          <a:xfrm>
            <a:off x="8886754" y="4671745"/>
            <a:ext cx="10021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b="1" dirty="0">
                <a:solidFill>
                  <a:srgbClr val="83B62D"/>
                </a:solidFill>
              </a:rPr>
              <a:t>Arboles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3676308A-021E-4B31-B0B5-F4098A01D263}"/>
              </a:ext>
            </a:extLst>
          </p:cNvPr>
          <p:cNvSpPr txBox="1"/>
          <p:nvPr/>
        </p:nvSpPr>
        <p:spPr>
          <a:xfrm>
            <a:off x="6179162" y="2494273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estructura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nomEstructura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estructura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</p:txBody>
      </p:sp>
      <p:sp>
        <p:nvSpPr>
          <p:cNvPr id="104" name="CuadroTexto 103">
            <a:extLst>
              <a:ext uri="{FF2B5EF4-FFF2-40B4-BE49-F238E27FC236}">
                <a16:creationId xmlns:a16="http://schemas.microsoft.com/office/drawing/2014/main" id="{3F7D7199-2EC4-40AC-9F92-6A85F5CC9CD0}"/>
              </a:ext>
            </a:extLst>
          </p:cNvPr>
          <p:cNvSpPr txBox="1"/>
          <p:nvPr/>
        </p:nvSpPr>
        <p:spPr>
          <a:xfrm>
            <a:off x="7016922" y="1621491"/>
            <a:ext cx="2678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Declaración</a:t>
            </a:r>
          </a:p>
        </p:txBody>
      </p: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87ADBABE-71DC-4CF8-882D-49C65C6D71BE}"/>
              </a:ext>
            </a:extLst>
          </p:cNvPr>
          <p:cNvSpPr txBox="1"/>
          <p:nvPr/>
        </p:nvSpPr>
        <p:spPr>
          <a:xfrm>
            <a:off x="6212188" y="2911865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Carro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Carro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179583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/>
      <p:bldP spid="66" grpId="0" animBg="1"/>
      <p:bldP spid="67" grpId="0"/>
      <p:bldP spid="68" grpId="0" animBg="1"/>
      <p:bldP spid="69" grpId="0"/>
      <p:bldP spid="72" grpId="0" animBg="1"/>
      <p:bldP spid="70" grpId="0" animBg="1"/>
      <p:bldP spid="71" grpId="0" animBg="1"/>
      <p:bldP spid="73" grpId="0" animBg="1"/>
      <p:bldP spid="75" grpId="0" animBg="1"/>
      <p:bldP spid="77" grpId="0" animBg="1"/>
      <p:bldP spid="78" grpId="0" animBg="1"/>
      <p:bldP spid="79" grpId="0" animBg="1"/>
      <p:bldP spid="80" grpId="0" animBg="1"/>
      <p:bldP spid="81" grpId="0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102" grpId="0"/>
      <p:bldP spid="103" grpId="0"/>
      <p:bldP spid="104" grpId="0"/>
      <p:bldP spid="10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9C690248-A734-4941-907A-B398C7C25D6A}"/>
              </a:ext>
            </a:extLst>
          </p:cNvPr>
          <p:cNvSpPr txBox="1"/>
          <p:nvPr/>
        </p:nvSpPr>
        <p:spPr>
          <a:xfrm>
            <a:off x="5019191" y="844854"/>
            <a:ext cx="20107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400" b="1" dirty="0">
                <a:solidFill>
                  <a:srgbClr val="009BE1"/>
                </a:solidFill>
              </a:rPr>
              <a:t>Objetos</a:t>
            </a:r>
          </a:p>
        </p:txBody>
      </p:sp>
      <p:sp>
        <p:nvSpPr>
          <p:cNvPr id="64" name="Rectángulo: esquinas redondeadas 63">
            <a:extLst>
              <a:ext uri="{FF2B5EF4-FFF2-40B4-BE49-F238E27FC236}">
                <a16:creationId xmlns:a16="http://schemas.microsoft.com/office/drawing/2014/main" id="{0452EFE1-ACF2-4DBC-A09E-F2FF16B38609}"/>
              </a:ext>
            </a:extLst>
          </p:cNvPr>
          <p:cNvSpPr/>
          <p:nvPr/>
        </p:nvSpPr>
        <p:spPr>
          <a:xfrm>
            <a:off x="425885" y="1817546"/>
            <a:ext cx="4954497" cy="3918127"/>
          </a:xfrm>
          <a:prstGeom prst="roundRect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651A318D-BF0D-4F75-92D8-75101EEC8074}"/>
              </a:ext>
            </a:extLst>
          </p:cNvPr>
          <p:cNvSpPr txBox="1"/>
          <p:nvPr/>
        </p:nvSpPr>
        <p:spPr>
          <a:xfrm>
            <a:off x="886543" y="2068449"/>
            <a:ext cx="449383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Carro{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 numero;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double</a:t>
            </a:r>
            <a:r>
              <a:rPr lang="es-CO" b="1" dirty="0">
                <a:solidFill>
                  <a:schemeClr val="bg1"/>
                </a:solidFill>
              </a:rPr>
              <a:t> valor;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 total;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protected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[] nombres;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float</a:t>
            </a:r>
            <a:r>
              <a:rPr lang="es-CO" b="1" dirty="0">
                <a:solidFill>
                  <a:schemeClr val="bg1"/>
                </a:solidFill>
              </a:rPr>
              <a:t>[][] </a:t>
            </a:r>
            <a:r>
              <a:rPr lang="es-CO" b="1" dirty="0" err="1">
                <a:solidFill>
                  <a:schemeClr val="bg1"/>
                </a:solidFill>
              </a:rPr>
              <a:t>matrizNum</a:t>
            </a:r>
            <a:r>
              <a:rPr lang="es-CO" b="1" dirty="0">
                <a:solidFill>
                  <a:schemeClr val="bg1"/>
                </a:solidFill>
              </a:rPr>
              <a:t>;</a:t>
            </a:r>
          </a:p>
          <a:p>
            <a:endParaRPr lang="es-CO" b="1" dirty="0">
              <a:solidFill>
                <a:schemeClr val="bg1"/>
              </a:solidFill>
            </a:endParaRPr>
          </a:p>
          <a:p>
            <a:endParaRPr lang="es-CO" b="1" dirty="0">
              <a:solidFill>
                <a:schemeClr val="bg1"/>
              </a:solidFill>
            </a:endParaRPr>
          </a:p>
          <a:p>
            <a:endParaRPr lang="es-CO" b="1" dirty="0">
              <a:solidFill>
                <a:schemeClr val="bg1"/>
              </a:solidFill>
            </a:endParaRPr>
          </a:p>
          <a:p>
            <a:endParaRPr lang="es-CO" b="1" dirty="0">
              <a:solidFill>
                <a:schemeClr val="bg1"/>
              </a:solidFill>
            </a:endParaRPr>
          </a:p>
          <a:p>
            <a:endParaRPr lang="es-CO" b="1" dirty="0">
              <a:solidFill>
                <a:schemeClr val="bg1"/>
              </a:solidFill>
            </a:endParaRPr>
          </a:p>
          <a:p>
            <a:r>
              <a:rPr lang="es-CO" b="1" dirty="0">
                <a:solidFill>
                  <a:schemeClr val="bg1"/>
                </a:solidFill>
              </a:rPr>
              <a:t>}</a:t>
            </a:r>
          </a:p>
          <a:p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7BB2691-78C8-4E20-BCE4-EA44384C0557}"/>
              </a:ext>
            </a:extLst>
          </p:cNvPr>
          <p:cNvSpPr txBox="1"/>
          <p:nvPr/>
        </p:nvSpPr>
        <p:spPr>
          <a:xfrm>
            <a:off x="6212188" y="2451344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nomObjeto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Clase()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A514C0F-4A56-472D-B561-7086F7D2C1AB}"/>
              </a:ext>
            </a:extLst>
          </p:cNvPr>
          <p:cNvSpPr txBox="1"/>
          <p:nvPr/>
        </p:nvSpPr>
        <p:spPr>
          <a:xfrm>
            <a:off x="7016922" y="1621491"/>
            <a:ext cx="2678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Declaración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7D3143B-E6FA-43C4-B462-AA0A0F07EE0C}"/>
              </a:ext>
            </a:extLst>
          </p:cNvPr>
          <p:cNvSpPr txBox="1"/>
          <p:nvPr/>
        </p:nvSpPr>
        <p:spPr>
          <a:xfrm>
            <a:off x="6212188" y="2911865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Carro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Carro()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5A8644B-B414-4038-A160-5460E4FADAE1}"/>
              </a:ext>
            </a:extLst>
          </p:cNvPr>
          <p:cNvSpPr txBox="1"/>
          <p:nvPr/>
        </p:nvSpPr>
        <p:spPr>
          <a:xfrm>
            <a:off x="6024562" y="3921804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.accion1();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6352E42-3BEE-4827-B760-6DA7387E3D80}"/>
              </a:ext>
            </a:extLst>
          </p:cNvPr>
          <p:cNvSpPr txBox="1"/>
          <p:nvPr/>
        </p:nvSpPr>
        <p:spPr>
          <a:xfrm>
            <a:off x="6024561" y="4467609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.accion2();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AE56A82-475D-4A73-9D14-9DACAF72EA87}"/>
              </a:ext>
            </a:extLst>
          </p:cNvPr>
          <p:cNvSpPr txBox="1"/>
          <p:nvPr/>
        </p:nvSpPr>
        <p:spPr>
          <a:xfrm>
            <a:off x="6096000" y="5067232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.valor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1FB478E-5098-41C1-A344-44286EBEE10E}"/>
              </a:ext>
            </a:extLst>
          </p:cNvPr>
          <p:cNvSpPr txBox="1"/>
          <p:nvPr/>
        </p:nvSpPr>
        <p:spPr>
          <a:xfrm>
            <a:off x="6096000" y="5711349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.numero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2" name="Signo de multiplicación 1">
            <a:extLst>
              <a:ext uri="{FF2B5EF4-FFF2-40B4-BE49-F238E27FC236}">
                <a16:creationId xmlns:a16="http://schemas.microsoft.com/office/drawing/2014/main" id="{45EC7835-B28E-4AD2-8F79-0631E87D66F9}"/>
              </a:ext>
            </a:extLst>
          </p:cNvPr>
          <p:cNvSpPr/>
          <p:nvPr/>
        </p:nvSpPr>
        <p:spPr>
          <a:xfrm>
            <a:off x="9874702" y="5641917"/>
            <a:ext cx="490330" cy="477418"/>
          </a:xfrm>
          <a:prstGeom prst="mathMultiply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59C80801-618D-431C-824A-2AA652C6AFAD}"/>
              </a:ext>
            </a:extLst>
          </p:cNvPr>
          <p:cNvCxnSpPr/>
          <p:nvPr/>
        </p:nvCxnSpPr>
        <p:spPr>
          <a:xfrm>
            <a:off x="8378970" y="3223915"/>
            <a:ext cx="791533" cy="0"/>
          </a:xfrm>
          <a:prstGeom prst="line">
            <a:avLst/>
          </a:prstGeom>
          <a:ln w="28575"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: curvado 6">
            <a:extLst>
              <a:ext uri="{FF2B5EF4-FFF2-40B4-BE49-F238E27FC236}">
                <a16:creationId xmlns:a16="http://schemas.microsoft.com/office/drawing/2014/main" id="{60788BA3-2E63-4992-AB45-AC545320AA2A}"/>
              </a:ext>
            </a:extLst>
          </p:cNvPr>
          <p:cNvCxnSpPr>
            <a:cxnSpLocks/>
          </p:cNvCxnSpPr>
          <p:nvPr/>
        </p:nvCxnSpPr>
        <p:spPr>
          <a:xfrm rot="10800000" flipV="1">
            <a:off x="3517013" y="3250418"/>
            <a:ext cx="6488378" cy="882902"/>
          </a:xfrm>
          <a:prstGeom prst="curvedConnector3">
            <a:avLst>
              <a:gd name="adj1" fmla="val 50000"/>
            </a:avLst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2">
            <a:extLst>
              <a:ext uri="{FF2B5EF4-FFF2-40B4-BE49-F238E27FC236}">
                <a16:creationId xmlns:a16="http://schemas.microsoft.com/office/drawing/2014/main" id="{E38D8E48-F71A-4C17-828F-B8070C66F733}"/>
              </a:ext>
            </a:extLst>
          </p:cNvPr>
          <p:cNvSpPr/>
          <p:nvPr/>
        </p:nvSpPr>
        <p:spPr>
          <a:xfrm>
            <a:off x="1803948" y="3948227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b="1" dirty="0" err="1">
                <a:solidFill>
                  <a:srgbClr val="FFA60E"/>
                </a:solidFill>
              </a:rPr>
              <a:t>public</a:t>
            </a:r>
            <a:r>
              <a:rPr lang="es-CO" b="1" dirty="0">
                <a:solidFill>
                  <a:srgbClr val="FFA60E"/>
                </a:solidFill>
              </a:rPr>
              <a:t> Carro() {}</a:t>
            </a:r>
          </a:p>
          <a:p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accion1(){}</a:t>
            </a:r>
          </a:p>
          <a:p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accion2(){}</a:t>
            </a:r>
          </a:p>
          <a:p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accion3(){}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CE24AE3D-F3C5-45AF-9417-AD73DEBA9D4A}"/>
              </a:ext>
            </a:extLst>
          </p:cNvPr>
          <p:cNvSpPr txBox="1"/>
          <p:nvPr/>
        </p:nvSpPr>
        <p:spPr>
          <a:xfrm>
            <a:off x="2253756" y="5710253"/>
            <a:ext cx="12987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Clase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5E353BC-2938-4695-8CF4-98797EFC268A}"/>
              </a:ext>
            </a:extLst>
          </p:cNvPr>
          <p:cNvSpPr/>
          <p:nvPr/>
        </p:nvSpPr>
        <p:spPr>
          <a:xfrm>
            <a:off x="9292856" y="2911865"/>
            <a:ext cx="1392865" cy="4079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320EC6EB-2820-4CEF-BF8F-5A1B88679540}"/>
              </a:ext>
            </a:extLst>
          </p:cNvPr>
          <p:cNvSpPr txBox="1"/>
          <p:nvPr/>
        </p:nvSpPr>
        <p:spPr>
          <a:xfrm>
            <a:off x="7010366" y="2915332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981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" grpId="0" animBg="1"/>
      <p:bldP spid="3" grpId="0"/>
      <p:bldP spid="21" grpId="0"/>
      <p:bldP spid="6" grpId="0" animBg="1"/>
      <p:bldP spid="6" grpId="1" animBg="1"/>
      <p:bldP spid="22" grpId="0"/>
      <p:bldP spid="22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9C690248-A734-4941-907A-B398C7C25D6A}"/>
              </a:ext>
            </a:extLst>
          </p:cNvPr>
          <p:cNvSpPr txBox="1"/>
          <p:nvPr/>
        </p:nvSpPr>
        <p:spPr>
          <a:xfrm>
            <a:off x="5019191" y="844854"/>
            <a:ext cx="20107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400" b="1" dirty="0">
                <a:solidFill>
                  <a:srgbClr val="009BE1"/>
                </a:solidFill>
              </a:rPr>
              <a:t>Objetos</a:t>
            </a:r>
          </a:p>
        </p:txBody>
      </p:sp>
      <p:sp>
        <p:nvSpPr>
          <p:cNvPr id="64" name="Rectángulo: esquinas redondeadas 63">
            <a:extLst>
              <a:ext uri="{FF2B5EF4-FFF2-40B4-BE49-F238E27FC236}">
                <a16:creationId xmlns:a16="http://schemas.microsoft.com/office/drawing/2014/main" id="{0452EFE1-ACF2-4DBC-A09E-F2FF16B38609}"/>
              </a:ext>
            </a:extLst>
          </p:cNvPr>
          <p:cNvSpPr/>
          <p:nvPr/>
        </p:nvSpPr>
        <p:spPr>
          <a:xfrm>
            <a:off x="558407" y="1539251"/>
            <a:ext cx="4954497" cy="3509827"/>
          </a:xfrm>
          <a:prstGeom prst="roundRect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651A318D-BF0D-4F75-92D8-75101EEC8074}"/>
              </a:ext>
            </a:extLst>
          </p:cNvPr>
          <p:cNvSpPr txBox="1"/>
          <p:nvPr/>
        </p:nvSpPr>
        <p:spPr>
          <a:xfrm>
            <a:off x="1019065" y="1604626"/>
            <a:ext cx="449383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Carro{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 marca;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 Modelo;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float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Kilometros</a:t>
            </a:r>
            <a:r>
              <a:rPr lang="es-CO" b="1" dirty="0">
                <a:solidFill>
                  <a:schemeClr val="bg1"/>
                </a:solidFill>
              </a:rPr>
              <a:t>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[] dueños;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>
                <a:solidFill>
                  <a:srgbClr val="FFA60E"/>
                </a:solidFill>
              </a:rPr>
              <a:t>Motor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motor</a:t>
            </a:r>
            <a:r>
              <a:rPr lang="es-CO" b="1" dirty="0">
                <a:solidFill>
                  <a:schemeClr val="bg1"/>
                </a:solidFill>
              </a:rPr>
              <a:t>;</a:t>
            </a:r>
          </a:p>
          <a:p>
            <a:endParaRPr lang="es-CO" b="1" dirty="0">
              <a:solidFill>
                <a:schemeClr val="bg1"/>
              </a:solidFill>
            </a:endParaRP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rgbClr val="FFA60E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>
                <a:solidFill>
                  <a:srgbClr val="FFA60E"/>
                </a:solidFill>
              </a:rPr>
              <a:t>Carro() 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arrancar(){}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devolverMarca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devolverDueños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}</a:t>
            </a:r>
          </a:p>
          <a:p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384F9355-E444-4966-8176-A591F8D7CF61}"/>
              </a:ext>
            </a:extLst>
          </p:cNvPr>
          <p:cNvSpPr/>
          <p:nvPr/>
        </p:nvSpPr>
        <p:spPr>
          <a:xfrm>
            <a:off x="6382737" y="1539251"/>
            <a:ext cx="4954497" cy="3509827"/>
          </a:xfrm>
          <a:prstGeom prst="roundRect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3CE9B4F-D630-4DF1-88E5-1E1FDB945E56}"/>
              </a:ext>
            </a:extLst>
          </p:cNvPr>
          <p:cNvSpPr txBox="1"/>
          <p:nvPr/>
        </p:nvSpPr>
        <p:spPr>
          <a:xfrm>
            <a:off x="6843395" y="1790154"/>
            <a:ext cx="44938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Motor{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float</a:t>
            </a:r>
            <a:r>
              <a:rPr lang="es-CO" b="1" dirty="0">
                <a:solidFill>
                  <a:schemeClr val="bg1"/>
                </a:solidFill>
              </a:rPr>
              <a:t> cilindraje;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float</a:t>
            </a:r>
            <a:r>
              <a:rPr lang="es-CO" b="1" dirty="0">
                <a:solidFill>
                  <a:schemeClr val="bg1"/>
                </a:solidFill>
              </a:rPr>
              <a:t> potencia;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 marca;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</a:p>
          <a:p>
            <a:endParaRPr lang="es-CO" b="1" dirty="0">
              <a:solidFill>
                <a:schemeClr val="bg1"/>
              </a:solidFill>
            </a:endParaRP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rgbClr val="FF5D50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>
                <a:solidFill>
                  <a:srgbClr val="FF5D50"/>
                </a:solidFill>
              </a:rPr>
              <a:t>Motor() 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encender(){}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devolverCilindraje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devolverMarca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}</a:t>
            </a:r>
          </a:p>
          <a:p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F9394AB-E730-4899-AC38-D2CA4A3364BF}"/>
              </a:ext>
            </a:extLst>
          </p:cNvPr>
          <p:cNvSpPr txBox="1"/>
          <p:nvPr/>
        </p:nvSpPr>
        <p:spPr>
          <a:xfrm>
            <a:off x="1452274" y="5334266"/>
            <a:ext cx="35669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Carro(){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this.motor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new </a:t>
            </a:r>
            <a:r>
              <a:rPr lang="es-CO" sz="16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Motor();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…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.encender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</a:t>
            </a:r>
            <a:endParaRPr lang="es-CO" sz="1600" b="1" dirty="0">
              <a:solidFill>
                <a:srgbClr val="FFA6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ctr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AD37520-3C0E-4ACC-8E2A-C68C6DB5DBC0}"/>
              </a:ext>
            </a:extLst>
          </p:cNvPr>
          <p:cNvSpPr txBox="1"/>
          <p:nvPr/>
        </p:nvSpPr>
        <p:spPr>
          <a:xfrm>
            <a:off x="6600786" y="5457377"/>
            <a:ext cx="55567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arrancar(){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…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cilindraje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.devolverCilindraje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</a:t>
            </a:r>
            <a:endParaRPr lang="es-CO" sz="1600" b="1" dirty="0">
              <a:solidFill>
                <a:srgbClr val="FFA6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ctr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Conector: curvado 2">
            <a:extLst>
              <a:ext uri="{FF2B5EF4-FFF2-40B4-BE49-F238E27FC236}">
                <a16:creationId xmlns:a16="http://schemas.microsoft.com/office/drawing/2014/main" id="{7DFBE5E7-40B8-4D1C-9FFB-A39B5D12031C}"/>
              </a:ext>
            </a:extLst>
          </p:cNvPr>
          <p:cNvCxnSpPr/>
          <p:nvPr/>
        </p:nvCxnSpPr>
        <p:spPr>
          <a:xfrm flipV="1">
            <a:off x="4267200" y="3617843"/>
            <a:ext cx="3511826" cy="2133600"/>
          </a:xfrm>
          <a:prstGeom prst="curvedConnector3">
            <a:avLst/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errar llave 1">
            <a:extLst>
              <a:ext uri="{FF2B5EF4-FFF2-40B4-BE49-F238E27FC236}">
                <a16:creationId xmlns:a16="http://schemas.microsoft.com/office/drawing/2014/main" id="{5D4141A1-C8E3-461F-98A7-AF3238FD1905}"/>
              </a:ext>
            </a:extLst>
          </p:cNvPr>
          <p:cNvSpPr/>
          <p:nvPr/>
        </p:nvSpPr>
        <p:spPr>
          <a:xfrm>
            <a:off x="4423768" y="1907843"/>
            <a:ext cx="478465" cy="1557670"/>
          </a:xfrm>
          <a:prstGeom prst="rightBrace">
            <a:avLst>
              <a:gd name="adj1" fmla="val 81389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Cerrar llave 16">
            <a:extLst>
              <a:ext uri="{FF2B5EF4-FFF2-40B4-BE49-F238E27FC236}">
                <a16:creationId xmlns:a16="http://schemas.microsoft.com/office/drawing/2014/main" id="{6EA2F734-5097-4749-B730-81A21E1B769A}"/>
              </a:ext>
            </a:extLst>
          </p:cNvPr>
          <p:cNvSpPr/>
          <p:nvPr/>
        </p:nvSpPr>
        <p:spPr>
          <a:xfrm>
            <a:off x="9998773" y="2041450"/>
            <a:ext cx="478465" cy="967563"/>
          </a:xfrm>
          <a:prstGeom prst="rightBrace">
            <a:avLst>
              <a:gd name="adj1" fmla="val 81389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A50D500-EAD8-40B8-9032-35C7C7F6D655}"/>
              </a:ext>
            </a:extLst>
          </p:cNvPr>
          <p:cNvSpPr txBox="1"/>
          <p:nvPr/>
        </p:nvSpPr>
        <p:spPr>
          <a:xfrm>
            <a:off x="5102035" y="2519333"/>
            <a:ext cx="1263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ATRIBUTOS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F677305-A7A5-4B12-AD35-1DD0540D9C20}"/>
              </a:ext>
            </a:extLst>
          </p:cNvPr>
          <p:cNvSpPr txBox="1"/>
          <p:nvPr/>
        </p:nvSpPr>
        <p:spPr>
          <a:xfrm>
            <a:off x="10705586" y="2345383"/>
            <a:ext cx="1263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ATRIBUTOS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E4DA93F-0075-4127-BBD0-ABD84BF289DE}"/>
              </a:ext>
            </a:extLst>
          </p:cNvPr>
          <p:cNvSpPr txBox="1"/>
          <p:nvPr/>
        </p:nvSpPr>
        <p:spPr>
          <a:xfrm>
            <a:off x="5059493" y="2537692"/>
            <a:ext cx="155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DECLARACION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B7E782EB-F39F-47F2-B5A4-35A94ABBF858}"/>
              </a:ext>
            </a:extLst>
          </p:cNvPr>
          <p:cNvSpPr txBox="1"/>
          <p:nvPr/>
        </p:nvSpPr>
        <p:spPr>
          <a:xfrm>
            <a:off x="10673631" y="2353026"/>
            <a:ext cx="155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DECLARACION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35104B04-774C-45D1-96A4-A7EC59DAF672}"/>
              </a:ext>
            </a:extLst>
          </p:cNvPr>
          <p:cNvSpPr txBox="1"/>
          <p:nvPr/>
        </p:nvSpPr>
        <p:spPr>
          <a:xfrm>
            <a:off x="1626406" y="5334266"/>
            <a:ext cx="35669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Carro(){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this.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marca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“Optra”;</a:t>
            </a:r>
            <a:endParaRPr lang="es-CO" sz="1600" b="1" dirty="0">
              <a:solidFill>
                <a:srgbClr val="FFA6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ctr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F4CB1D3-7D20-4DCA-A0B2-C2C7A0B4294B}"/>
              </a:ext>
            </a:extLst>
          </p:cNvPr>
          <p:cNvSpPr txBox="1"/>
          <p:nvPr/>
        </p:nvSpPr>
        <p:spPr>
          <a:xfrm>
            <a:off x="6627493" y="5496765"/>
            <a:ext cx="55567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arrancar(){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s-CO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this.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marca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“Renault”;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ctr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E9F55846-2C32-43D0-BAB3-D98B6124C743}"/>
              </a:ext>
            </a:extLst>
          </p:cNvPr>
          <p:cNvSpPr txBox="1"/>
          <p:nvPr/>
        </p:nvSpPr>
        <p:spPr>
          <a:xfrm>
            <a:off x="1689511" y="5343824"/>
            <a:ext cx="35669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Carro(){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“rojo”;</a:t>
            </a:r>
            <a:endParaRPr lang="es-CO" sz="1600" b="1" dirty="0">
              <a:solidFill>
                <a:srgbClr val="FFA6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ctr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BD9450A7-EA95-43AF-887B-3312C120C759}"/>
              </a:ext>
            </a:extLst>
          </p:cNvPr>
          <p:cNvSpPr txBox="1"/>
          <p:nvPr/>
        </p:nvSpPr>
        <p:spPr>
          <a:xfrm>
            <a:off x="6638471" y="5469822"/>
            <a:ext cx="55567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arrancar(){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s-CO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this.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“azul”;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ctr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Signo de multiplicación 24">
            <a:extLst>
              <a:ext uri="{FF2B5EF4-FFF2-40B4-BE49-F238E27FC236}">
                <a16:creationId xmlns:a16="http://schemas.microsoft.com/office/drawing/2014/main" id="{E2981F01-A041-4C79-AE6D-7361B2BA4379}"/>
              </a:ext>
            </a:extLst>
          </p:cNvPr>
          <p:cNvSpPr/>
          <p:nvPr/>
        </p:nvSpPr>
        <p:spPr>
          <a:xfrm>
            <a:off x="9232776" y="5614773"/>
            <a:ext cx="490330" cy="477418"/>
          </a:xfrm>
          <a:prstGeom prst="mathMultiply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52D1BE55-A71F-4733-B0E4-61823385FFF5}"/>
              </a:ext>
            </a:extLst>
          </p:cNvPr>
          <p:cNvSpPr txBox="1"/>
          <p:nvPr/>
        </p:nvSpPr>
        <p:spPr>
          <a:xfrm>
            <a:off x="4035661" y="5558809"/>
            <a:ext cx="968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Variable</a:t>
            </a:r>
          </a:p>
        </p:txBody>
      </p:sp>
      <p:cxnSp>
        <p:nvCxnSpPr>
          <p:cNvPr id="27" name="Conector: curvado 26">
            <a:extLst>
              <a:ext uri="{FF2B5EF4-FFF2-40B4-BE49-F238E27FC236}">
                <a16:creationId xmlns:a16="http://schemas.microsoft.com/office/drawing/2014/main" id="{C2B84A08-B6A9-4D9F-A02B-3723AF5A0AD4}"/>
              </a:ext>
            </a:extLst>
          </p:cNvPr>
          <p:cNvCxnSpPr>
            <a:cxnSpLocks/>
          </p:cNvCxnSpPr>
          <p:nvPr/>
        </p:nvCxnSpPr>
        <p:spPr>
          <a:xfrm flipV="1">
            <a:off x="3582721" y="3873812"/>
            <a:ext cx="4233990" cy="2414000"/>
          </a:xfrm>
          <a:prstGeom prst="curvedConnector3">
            <a:avLst>
              <a:gd name="adj1" fmla="val 62556"/>
            </a:avLst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: curvado 29">
            <a:extLst>
              <a:ext uri="{FF2B5EF4-FFF2-40B4-BE49-F238E27FC236}">
                <a16:creationId xmlns:a16="http://schemas.microsoft.com/office/drawing/2014/main" id="{D2698C90-77E3-41EA-87E9-133CE5C9F3B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346008" y="4877199"/>
            <a:ext cx="1732383" cy="530083"/>
          </a:xfrm>
          <a:prstGeom prst="curvedConnector3">
            <a:avLst>
              <a:gd name="adj1" fmla="val 50000"/>
            </a:avLst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45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/>
      <p:bldP spid="9" grpId="0" animBg="1"/>
      <p:bldP spid="10" grpId="0"/>
      <p:bldP spid="11" grpId="0"/>
      <p:bldP spid="13" grpId="0"/>
      <p:bldP spid="2" grpId="0" animBg="1"/>
      <p:bldP spid="17" grpId="0" animBg="1"/>
      <p:bldP spid="5" grpId="0"/>
      <p:bldP spid="18" grpId="0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 animBg="1"/>
      <p:bldP spid="25" grpId="1" animBg="1"/>
      <p:bldP spid="26" grpId="0"/>
      <p:bldP spid="26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ángulo 56">
            <a:extLst>
              <a:ext uri="{FF2B5EF4-FFF2-40B4-BE49-F238E27FC236}">
                <a16:creationId xmlns:a16="http://schemas.microsoft.com/office/drawing/2014/main" id="{A796BBE1-0D5A-45C7-B130-70BED700F676}"/>
              </a:ext>
            </a:extLst>
          </p:cNvPr>
          <p:cNvSpPr/>
          <p:nvPr/>
        </p:nvSpPr>
        <p:spPr>
          <a:xfrm>
            <a:off x="10650061" y="4729689"/>
            <a:ext cx="164223" cy="172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4EAA2F6E-9B9D-4A33-B2F9-2E12249F8FE3}"/>
              </a:ext>
            </a:extLst>
          </p:cNvPr>
          <p:cNvSpPr/>
          <p:nvPr/>
        </p:nvSpPr>
        <p:spPr>
          <a:xfrm>
            <a:off x="9027655" y="4264773"/>
            <a:ext cx="164223" cy="172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39EECBAB-103B-4AC5-AECF-BAD30CB33BFB}"/>
              </a:ext>
            </a:extLst>
          </p:cNvPr>
          <p:cNvSpPr/>
          <p:nvPr/>
        </p:nvSpPr>
        <p:spPr>
          <a:xfrm>
            <a:off x="11302793" y="4748267"/>
            <a:ext cx="164223" cy="172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2BC21D00-D7EA-4D30-AE5C-456F46D5F6FA}"/>
              </a:ext>
            </a:extLst>
          </p:cNvPr>
          <p:cNvSpPr/>
          <p:nvPr/>
        </p:nvSpPr>
        <p:spPr>
          <a:xfrm>
            <a:off x="6067230" y="4413649"/>
            <a:ext cx="164223" cy="172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4105E77B-9827-43A1-A8F9-D9696BF2F7B6}"/>
              </a:ext>
            </a:extLst>
          </p:cNvPr>
          <p:cNvSpPr/>
          <p:nvPr/>
        </p:nvSpPr>
        <p:spPr>
          <a:xfrm>
            <a:off x="3698811" y="5019177"/>
            <a:ext cx="164223" cy="172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FB847A25-8337-4CA1-A31E-390AF3F7C829}"/>
              </a:ext>
            </a:extLst>
          </p:cNvPr>
          <p:cNvSpPr/>
          <p:nvPr/>
        </p:nvSpPr>
        <p:spPr>
          <a:xfrm>
            <a:off x="3298407" y="5005118"/>
            <a:ext cx="164223" cy="172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4809D511-AB67-44D7-B495-26845AFAF1AE}"/>
              </a:ext>
            </a:extLst>
          </p:cNvPr>
          <p:cNvSpPr/>
          <p:nvPr/>
        </p:nvSpPr>
        <p:spPr>
          <a:xfrm>
            <a:off x="5392305" y="4437260"/>
            <a:ext cx="164223" cy="172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9C690248-A734-4941-907A-B398C7C25D6A}"/>
              </a:ext>
            </a:extLst>
          </p:cNvPr>
          <p:cNvSpPr txBox="1"/>
          <p:nvPr/>
        </p:nvSpPr>
        <p:spPr>
          <a:xfrm>
            <a:off x="5019191" y="844854"/>
            <a:ext cx="20107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400" b="1" dirty="0">
                <a:solidFill>
                  <a:srgbClr val="009BE1"/>
                </a:solidFill>
              </a:rPr>
              <a:t>Objetos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6F524A87-4A26-4714-8096-489DB42C398D}"/>
              </a:ext>
            </a:extLst>
          </p:cNvPr>
          <p:cNvSpPr txBox="1"/>
          <p:nvPr/>
        </p:nvSpPr>
        <p:spPr>
          <a:xfrm>
            <a:off x="5090628" y="1614295"/>
            <a:ext cx="22816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400" b="1" dirty="0">
                <a:solidFill>
                  <a:srgbClr val="009BE1"/>
                </a:solidFill>
              </a:rPr>
              <a:t>Métodos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A4D010-BC23-4CB9-BB32-7383DF11775E}"/>
              </a:ext>
            </a:extLst>
          </p:cNvPr>
          <p:cNvSpPr txBox="1"/>
          <p:nvPr/>
        </p:nvSpPr>
        <p:spPr>
          <a:xfrm>
            <a:off x="464421" y="4273839"/>
            <a:ext cx="5273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0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</a:t>
            </a:r>
            <a:r>
              <a:rPr lang="es-CO" sz="20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void</a:t>
            </a:r>
            <a:r>
              <a:rPr lang="es-CO" sz="20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20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arrancar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  <a:r>
              <a:rPr lang="es-CO" sz="20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 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{</a:t>
            </a:r>
          </a:p>
          <a:p>
            <a:pPr algn="just"/>
            <a:endParaRPr lang="es-CO" sz="20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6347AE8-AD20-4500-AAC3-969B61B4D357}"/>
              </a:ext>
            </a:extLst>
          </p:cNvPr>
          <p:cNvSpPr txBox="1"/>
          <p:nvPr/>
        </p:nvSpPr>
        <p:spPr>
          <a:xfrm>
            <a:off x="449899" y="4275754"/>
            <a:ext cx="61996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0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</a:t>
            </a:r>
            <a:r>
              <a:rPr lang="es-CO" sz="20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20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es-CO" sz="20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sumar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es-CO" sz="20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CO" sz="2000" b="1" dirty="0" err="1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20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a, </a:t>
            </a:r>
            <a:r>
              <a:rPr lang="es-CO" sz="2000" b="1" dirty="0" err="1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20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b)          </a:t>
            </a:r>
          </a:p>
          <a:p>
            <a:pPr algn="just"/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algn="just"/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CO" sz="20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resultado = a + b;</a:t>
            </a:r>
          </a:p>
          <a:p>
            <a:pPr algn="just"/>
            <a:r>
              <a:rPr lang="es-CO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CO" sz="20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retun</a:t>
            </a:r>
            <a:r>
              <a:rPr lang="es-CO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20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resutado</a:t>
            </a:r>
            <a:r>
              <a:rPr lang="es-CO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algn="just"/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C5A446A-C3D3-4CD1-A827-FAE5B814EEF6}"/>
              </a:ext>
            </a:extLst>
          </p:cNvPr>
          <p:cNvSpPr txBox="1"/>
          <p:nvPr/>
        </p:nvSpPr>
        <p:spPr>
          <a:xfrm>
            <a:off x="306585" y="2366308"/>
            <a:ext cx="115898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Acceso</a:t>
            </a:r>
            <a:endParaRPr lang="es-CO" sz="20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s-CO" sz="20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s-CO" sz="1400" b="1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s-CO" sz="14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endParaRPr lang="es-CO" sz="14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Protected</a:t>
            </a:r>
            <a:endParaRPr lang="es-CO" sz="14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85C85432-364F-457C-ABEA-F5F0111A2D3E}"/>
              </a:ext>
            </a:extLst>
          </p:cNvPr>
          <p:cNvCxnSpPr>
            <a:cxnSpLocks/>
          </p:cNvCxnSpPr>
          <p:nvPr/>
        </p:nvCxnSpPr>
        <p:spPr>
          <a:xfrm>
            <a:off x="884436" y="3789595"/>
            <a:ext cx="0" cy="522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B519FDCB-46A4-4F76-91B6-C17E2C05FB43}"/>
              </a:ext>
            </a:extLst>
          </p:cNvPr>
          <p:cNvSpPr txBox="1"/>
          <p:nvPr/>
        </p:nvSpPr>
        <p:spPr>
          <a:xfrm>
            <a:off x="1750898" y="2386981"/>
            <a:ext cx="11589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Retorno</a:t>
            </a:r>
          </a:p>
          <a:p>
            <a:pPr algn="ctr"/>
            <a:endParaRPr lang="es-CO" sz="20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endParaRPr lang="es-CO" sz="14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endParaRPr lang="es-CO" sz="14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endParaRPr lang="es-CO" sz="14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14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[]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C2880A23-ACF6-44BF-AE96-8F8549DFDB00}"/>
              </a:ext>
            </a:extLst>
          </p:cNvPr>
          <p:cNvCxnSpPr>
            <a:cxnSpLocks/>
          </p:cNvCxnSpPr>
          <p:nvPr/>
        </p:nvCxnSpPr>
        <p:spPr>
          <a:xfrm>
            <a:off x="2330390" y="3835375"/>
            <a:ext cx="0" cy="522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D221A16-1D47-4807-8ECD-BD5221AEBF85}"/>
              </a:ext>
            </a:extLst>
          </p:cNvPr>
          <p:cNvSpPr txBox="1"/>
          <p:nvPr/>
        </p:nvSpPr>
        <p:spPr>
          <a:xfrm>
            <a:off x="3253441" y="3173786"/>
            <a:ext cx="1520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Método</a:t>
            </a:r>
          </a:p>
          <a:p>
            <a:pPr algn="ctr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Arbitrario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431E2901-5C02-43D4-8007-36D290ECF16F}"/>
              </a:ext>
            </a:extLst>
          </p:cNvPr>
          <p:cNvCxnSpPr>
            <a:cxnSpLocks/>
          </p:cNvCxnSpPr>
          <p:nvPr/>
        </p:nvCxnSpPr>
        <p:spPr>
          <a:xfrm>
            <a:off x="4013507" y="3773058"/>
            <a:ext cx="0" cy="553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DF26299-AD1B-45F6-82CB-6ED1B02AB400}"/>
              </a:ext>
            </a:extLst>
          </p:cNvPr>
          <p:cNvSpPr txBox="1"/>
          <p:nvPr/>
        </p:nvSpPr>
        <p:spPr>
          <a:xfrm>
            <a:off x="4875491" y="3159631"/>
            <a:ext cx="1520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Parámetros</a:t>
            </a:r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A55DB908-371D-487D-A717-F4E80E542768}"/>
              </a:ext>
            </a:extLst>
          </p:cNvPr>
          <p:cNvCxnSpPr>
            <a:cxnSpLocks/>
          </p:cNvCxnSpPr>
          <p:nvPr/>
        </p:nvCxnSpPr>
        <p:spPr>
          <a:xfrm>
            <a:off x="5556044" y="3732437"/>
            <a:ext cx="0" cy="553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6E0FE927-1B1A-49DF-AE82-BC27BB003B7E}"/>
              </a:ext>
            </a:extLst>
          </p:cNvPr>
          <p:cNvCxnSpPr>
            <a:cxnSpLocks/>
          </p:cNvCxnSpPr>
          <p:nvPr/>
        </p:nvCxnSpPr>
        <p:spPr>
          <a:xfrm flipH="1">
            <a:off x="1465569" y="5105421"/>
            <a:ext cx="8513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2079689-04D6-45C0-B9AB-2B29A1674457}"/>
              </a:ext>
            </a:extLst>
          </p:cNvPr>
          <p:cNvSpPr txBox="1"/>
          <p:nvPr/>
        </p:nvSpPr>
        <p:spPr>
          <a:xfrm>
            <a:off x="2149816" y="4913552"/>
            <a:ext cx="1520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Contenido</a:t>
            </a: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A71FBC21-148B-4E5D-8FDA-E6F9E8CC2C3B}"/>
              </a:ext>
            </a:extLst>
          </p:cNvPr>
          <p:cNvCxnSpPr>
            <a:cxnSpLocks/>
          </p:cNvCxnSpPr>
          <p:nvPr/>
        </p:nvCxnSpPr>
        <p:spPr>
          <a:xfrm flipH="1">
            <a:off x="4534336" y="5138250"/>
            <a:ext cx="8513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66BE089-60A2-420C-9234-5158BFB772EA}"/>
              </a:ext>
            </a:extLst>
          </p:cNvPr>
          <p:cNvSpPr txBox="1"/>
          <p:nvPr/>
        </p:nvSpPr>
        <p:spPr>
          <a:xfrm>
            <a:off x="5218583" y="4946381"/>
            <a:ext cx="1520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Contenido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BD56E0F4-2436-4C7D-88BA-A951144E3E73}"/>
              </a:ext>
            </a:extLst>
          </p:cNvPr>
          <p:cNvCxnSpPr/>
          <p:nvPr/>
        </p:nvCxnSpPr>
        <p:spPr>
          <a:xfrm>
            <a:off x="2100865" y="4681183"/>
            <a:ext cx="557071" cy="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C1B3D8DB-CC81-47DC-936C-E5FEE7629BB0}"/>
              </a:ext>
            </a:extLst>
          </p:cNvPr>
          <p:cNvCxnSpPr/>
          <p:nvPr/>
        </p:nvCxnSpPr>
        <p:spPr>
          <a:xfrm>
            <a:off x="1342849" y="5259915"/>
            <a:ext cx="557071" cy="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F2B60B90-9F72-49F9-A4B0-D5722CCE391F}"/>
              </a:ext>
            </a:extLst>
          </p:cNvPr>
          <p:cNvCxnSpPr/>
          <p:nvPr/>
        </p:nvCxnSpPr>
        <p:spPr>
          <a:xfrm>
            <a:off x="1424624" y="5597278"/>
            <a:ext cx="1980000" cy="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: curvado 25">
            <a:extLst>
              <a:ext uri="{FF2B5EF4-FFF2-40B4-BE49-F238E27FC236}">
                <a16:creationId xmlns:a16="http://schemas.microsoft.com/office/drawing/2014/main" id="{E4991A49-B481-409C-A9DA-881CE9F9DFA8}"/>
              </a:ext>
            </a:extLst>
          </p:cNvPr>
          <p:cNvCxnSpPr>
            <a:cxnSpLocks/>
            <a:stCxn id="22" idx="2"/>
            <a:endCxn id="32" idx="0"/>
          </p:cNvCxnSpPr>
          <p:nvPr/>
        </p:nvCxnSpPr>
        <p:spPr>
          <a:xfrm rot="5400000">
            <a:off x="4229783" y="3760483"/>
            <a:ext cx="395371" cy="2093898"/>
          </a:xfrm>
          <a:prstGeom prst="curvedConnector3">
            <a:avLst>
              <a:gd name="adj1" fmla="val 50000"/>
            </a:avLst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: curvado 35">
            <a:extLst>
              <a:ext uri="{FF2B5EF4-FFF2-40B4-BE49-F238E27FC236}">
                <a16:creationId xmlns:a16="http://schemas.microsoft.com/office/drawing/2014/main" id="{3FC5A7C6-1547-49E9-AEF2-50017C92DAEE}"/>
              </a:ext>
            </a:extLst>
          </p:cNvPr>
          <p:cNvCxnSpPr>
            <a:cxnSpLocks/>
            <a:stCxn id="35" idx="2"/>
            <a:endCxn id="38" idx="0"/>
          </p:cNvCxnSpPr>
          <p:nvPr/>
        </p:nvCxnSpPr>
        <p:spPr>
          <a:xfrm rot="5400000">
            <a:off x="4748613" y="3618447"/>
            <a:ext cx="433041" cy="2368419"/>
          </a:xfrm>
          <a:prstGeom prst="curvedConnector3">
            <a:avLst>
              <a:gd name="adj1" fmla="val 60998"/>
            </a:avLst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uadroTexto 43">
            <a:extLst>
              <a:ext uri="{FF2B5EF4-FFF2-40B4-BE49-F238E27FC236}">
                <a16:creationId xmlns:a16="http://schemas.microsoft.com/office/drawing/2014/main" id="{ACB7338E-A7B8-415D-9C79-696EB5AEAF2A}"/>
              </a:ext>
            </a:extLst>
          </p:cNvPr>
          <p:cNvSpPr txBox="1"/>
          <p:nvPr/>
        </p:nvSpPr>
        <p:spPr>
          <a:xfrm>
            <a:off x="6923091" y="2711140"/>
            <a:ext cx="555673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MIClase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s-CO" sz="1600" b="1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MiClase</a:t>
            </a:r>
            <a:r>
              <a:rPr lang="es-CO" sz="1600" b="1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…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	…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CO" sz="1600" b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num1 = 3;</a:t>
            </a:r>
          </a:p>
          <a:p>
            <a:pPr algn="just"/>
            <a:r>
              <a:rPr lang="es-CO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CO" sz="1600" b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num2 = 4;</a:t>
            </a:r>
            <a:endParaRPr lang="es-CO" sz="1600" b="1" dirty="0">
              <a:solidFill>
                <a:srgbClr val="FFA6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s-CO" sz="1600" b="1" dirty="0">
              <a:solidFill>
                <a:srgbClr val="FFA6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                     </a:t>
            </a:r>
            <a:r>
              <a:rPr lang="es-CO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objeto.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sumar</a:t>
            </a:r>
            <a:r>
              <a:rPr lang="es-CO" sz="16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(num1, num2)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algn="just"/>
            <a:endParaRPr lang="es-CO" sz="1600" b="1" dirty="0">
              <a:solidFill>
                <a:srgbClr val="FFA6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ctr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1901179F-EEAB-4F03-AB5C-3FFDCD4859A6}"/>
              </a:ext>
            </a:extLst>
          </p:cNvPr>
          <p:cNvSpPr/>
          <p:nvPr/>
        </p:nvSpPr>
        <p:spPr>
          <a:xfrm>
            <a:off x="7922704" y="4672998"/>
            <a:ext cx="11400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 = </a:t>
            </a:r>
            <a:endParaRPr lang="es-CO" dirty="0"/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DEC34883-7BE5-4682-ACC8-BE7417D6BB4C}"/>
              </a:ext>
            </a:extLst>
          </p:cNvPr>
          <p:cNvSpPr txBox="1"/>
          <p:nvPr/>
        </p:nvSpPr>
        <p:spPr>
          <a:xfrm>
            <a:off x="10235349" y="3651044"/>
            <a:ext cx="1520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Argumentos</a:t>
            </a:r>
          </a:p>
        </p:txBody>
      </p: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AB64D21E-909C-4D0D-BD5A-43F789A57CFF}"/>
              </a:ext>
            </a:extLst>
          </p:cNvPr>
          <p:cNvCxnSpPr>
            <a:cxnSpLocks/>
          </p:cNvCxnSpPr>
          <p:nvPr/>
        </p:nvCxnSpPr>
        <p:spPr>
          <a:xfrm>
            <a:off x="11061494" y="4184203"/>
            <a:ext cx="0" cy="553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: curvado 47">
            <a:extLst>
              <a:ext uri="{FF2B5EF4-FFF2-40B4-BE49-F238E27FC236}">
                <a16:creationId xmlns:a16="http://schemas.microsoft.com/office/drawing/2014/main" id="{475BA803-D56A-47D8-9E15-9D7F0FB8B7A2}"/>
              </a:ext>
            </a:extLst>
          </p:cNvPr>
          <p:cNvCxnSpPr>
            <a:cxnSpLocks/>
            <a:stCxn id="50" idx="3"/>
            <a:endCxn id="52" idx="0"/>
          </p:cNvCxnSpPr>
          <p:nvPr/>
        </p:nvCxnSpPr>
        <p:spPr>
          <a:xfrm>
            <a:off x="9191878" y="4351017"/>
            <a:ext cx="2193027" cy="397250"/>
          </a:xfrm>
          <a:prstGeom prst="curvedConnector2">
            <a:avLst/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: curvado 54">
            <a:extLst>
              <a:ext uri="{FF2B5EF4-FFF2-40B4-BE49-F238E27FC236}">
                <a16:creationId xmlns:a16="http://schemas.microsoft.com/office/drawing/2014/main" id="{2E5C894D-9BA9-433A-AB1C-FB0A811BA5F7}"/>
              </a:ext>
            </a:extLst>
          </p:cNvPr>
          <p:cNvCxnSpPr>
            <a:cxnSpLocks/>
            <a:endCxn id="57" idx="0"/>
          </p:cNvCxnSpPr>
          <p:nvPr/>
        </p:nvCxnSpPr>
        <p:spPr>
          <a:xfrm>
            <a:off x="9295758" y="4063146"/>
            <a:ext cx="1436415" cy="666543"/>
          </a:xfrm>
          <a:prstGeom prst="curvedConnector2">
            <a:avLst/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59">
            <a:extLst>
              <a:ext uri="{FF2B5EF4-FFF2-40B4-BE49-F238E27FC236}">
                <a16:creationId xmlns:a16="http://schemas.microsoft.com/office/drawing/2014/main" id="{A1A5370A-F216-476D-AFE0-2FD85A5916F2}"/>
              </a:ext>
            </a:extLst>
          </p:cNvPr>
          <p:cNvCxnSpPr/>
          <p:nvPr/>
        </p:nvCxnSpPr>
        <p:spPr>
          <a:xfrm>
            <a:off x="10288391" y="4008988"/>
            <a:ext cx="1414048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A750CF65-D70B-45EE-BB39-055A59149D9B}"/>
              </a:ext>
            </a:extLst>
          </p:cNvPr>
          <p:cNvCxnSpPr/>
          <p:nvPr/>
        </p:nvCxnSpPr>
        <p:spPr>
          <a:xfrm>
            <a:off x="4981575" y="3497170"/>
            <a:ext cx="1414048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CuadroTexto 61">
            <a:extLst>
              <a:ext uri="{FF2B5EF4-FFF2-40B4-BE49-F238E27FC236}">
                <a16:creationId xmlns:a16="http://schemas.microsoft.com/office/drawing/2014/main" id="{347D1F06-F1FB-407B-8D03-7206A070EEE5}"/>
              </a:ext>
            </a:extLst>
          </p:cNvPr>
          <p:cNvSpPr txBox="1"/>
          <p:nvPr/>
        </p:nvSpPr>
        <p:spPr>
          <a:xfrm>
            <a:off x="4819241" y="5769765"/>
            <a:ext cx="2410644" cy="954107"/>
          </a:xfrm>
          <a:prstGeom prst="rect">
            <a:avLst/>
          </a:prstGeom>
          <a:noFill/>
          <a:ln>
            <a:solidFill>
              <a:srgbClr val="FF5D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O" sz="28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num1 = a = 3</a:t>
            </a:r>
          </a:p>
          <a:p>
            <a:pPr algn="ctr"/>
            <a:r>
              <a:rPr lang="es-CO" sz="28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num2 = b = 4 </a:t>
            </a:r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41BF7467-36FF-4052-9327-17EF4EBDF31F}"/>
              </a:ext>
            </a:extLst>
          </p:cNvPr>
          <p:cNvSpPr txBox="1"/>
          <p:nvPr/>
        </p:nvSpPr>
        <p:spPr>
          <a:xfrm>
            <a:off x="4124210" y="6003571"/>
            <a:ext cx="3708878" cy="523220"/>
          </a:xfrm>
          <a:prstGeom prst="rect">
            <a:avLst/>
          </a:prstGeom>
          <a:noFill/>
          <a:ln>
            <a:solidFill>
              <a:srgbClr val="FF5D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O" sz="28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 = 3 + 4 = 7</a:t>
            </a:r>
          </a:p>
        </p:txBody>
      </p:sp>
      <p:cxnSp>
        <p:nvCxnSpPr>
          <p:cNvPr id="65" name="Conector: curvado 64">
            <a:extLst>
              <a:ext uri="{FF2B5EF4-FFF2-40B4-BE49-F238E27FC236}">
                <a16:creationId xmlns:a16="http://schemas.microsoft.com/office/drawing/2014/main" id="{CEDCCE05-6B2B-4445-BC49-735C3EFAE8E1}"/>
              </a:ext>
            </a:extLst>
          </p:cNvPr>
          <p:cNvCxnSpPr>
            <a:cxnSpLocks/>
            <a:endCxn id="68" idx="2"/>
          </p:cNvCxnSpPr>
          <p:nvPr/>
        </p:nvCxnSpPr>
        <p:spPr>
          <a:xfrm flipV="1">
            <a:off x="3315544" y="5103188"/>
            <a:ext cx="6435232" cy="325872"/>
          </a:xfrm>
          <a:prstGeom prst="curvedConnector2">
            <a:avLst/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ángulo 67">
            <a:extLst>
              <a:ext uri="{FF2B5EF4-FFF2-40B4-BE49-F238E27FC236}">
                <a16:creationId xmlns:a16="http://schemas.microsoft.com/office/drawing/2014/main" id="{979DDDE4-4EF7-4EAA-AAAD-DADF4DCE7FCD}"/>
              </a:ext>
            </a:extLst>
          </p:cNvPr>
          <p:cNvSpPr/>
          <p:nvPr/>
        </p:nvSpPr>
        <p:spPr>
          <a:xfrm>
            <a:off x="9668664" y="4930701"/>
            <a:ext cx="164223" cy="172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2F40DF0D-1A89-4B0F-A791-9090F89D4DEE}"/>
              </a:ext>
            </a:extLst>
          </p:cNvPr>
          <p:cNvSpPr txBox="1"/>
          <p:nvPr/>
        </p:nvSpPr>
        <p:spPr>
          <a:xfrm>
            <a:off x="3462630" y="5945957"/>
            <a:ext cx="5400790" cy="523220"/>
          </a:xfrm>
          <a:prstGeom prst="rect">
            <a:avLst/>
          </a:prstGeom>
          <a:noFill/>
          <a:ln>
            <a:solidFill>
              <a:srgbClr val="FF5D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O" sz="2800" b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Objeto.suma</a:t>
            </a:r>
            <a:r>
              <a:rPr lang="es-CO" sz="28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(num1, num2) = 7</a:t>
            </a: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589944AE-1C5A-4383-A775-025C23895FB3}"/>
              </a:ext>
            </a:extLst>
          </p:cNvPr>
          <p:cNvSpPr txBox="1"/>
          <p:nvPr/>
        </p:nvSpPr>
        <p:spPr>
          <a:xfrm>
            <a:off x="5169520" y="5974606"/>
            <a:ext cx="1959528" cy="523220"/>
          </a:xfrm>
          <a:prstGeom prst="rect">
            <a:avLst/>
          </a:prstGeom>
          <a:noFill/>
          <a:ln>
            <a:solidFill>
              <a:srgbClr val="FF5D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O" sz="28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 = 7</a:t>
            </a:r>
          </a:p>
        </p:txBody>
      </p:sp>
    </p:spTree>
    <p:extLst>
      <p:ext uri="{BB962C8B-B14F-4D97-AF65-F5344CB8AC3E}">
        <p14:creationId xmlns:p14="http://schemas.microsoft.com/office/powerpoint/2010/main" val="4263620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  <p:bldP spid="7" grpId="0"/>
      <p:bldP spid="8" grpId="0"/>
      <p:bldP spid="10" grpId="0"/>
      <p:bldP spid="12" grpId="0"/>
      <p:bldP spid="14" grpId="0"/>
      <p:bldP spid="19" grpId="0"/>
      <p:bldP spid="19" grpId="1"/>
      <p:bldP spid="21" grpId="0"/>
      <p:bldP spid="44" grpId="0"/>
      <p:bldP spid="45" grpId="0"/>
      <p:bldP spid="46" grpId="0"/>
      <p:bldP spid="62" grpId="0" animBg="1"/>
      <p:bldP spid="62" grpId="1" animBg="1"/>
      <p:bldP spid="63" grpId="0" animBg="1"/>
      <p:bldP spid="63" grpId="1" animBg="1"/>
      <p:bldP spid="70" grpId="0" animBg="1"/>
      <p:bldP spid="70" grpId="1" animBg="1"/>
      <p:bldP spid="7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5CD5172F-054C-4FD7-9547-0230A9A968A5}"/>
              </a:ext>
            </a:extLst>
          </p:cNvPr>
          <p:cNvSpPr txBox="1"/>
          <p:nvPr/>
        </p:nvSpPr>
        <p:spPr>
          <a:xfrm>
            <a:off x="4352285" y="844854"/>
            <a:ext cx="34874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FF5D50"/>
                </a:solidFill>
              </a:rPr>
              <a:t>Objeto Gráficos</a:t>
            </a:r>
          </a:p>
        </p:txBody>
      </p:sp>
      <p:sp>
        <p:nvSpPr>
          <p:cNvPr id="66" name="Rectángulo: esquinas redondeadas 65">
            <a:extLst>
              <a:ext uri="{FF2B5EF4-FFF2-40B4-BE49-F238E27FC236}">
                <a16:creationId xmlns:a16="http://schemas.microsoft.com/office/drawing/2014/main" id="{FF049533-2BCB-4DA3-9B91-E843F8D8B083}"/>
              </a:ext>
            </a:extLst>
          </p:cNvPr>
          <p:cNvSpPr/>
          <p:nvPr/>
        </p:nvSpPr>
        <p:spPr>
          <a:xfrm>
            <a:off x="2185041" y="1744059"/>
            <a:ext cx="1433457" cy="687877"/>
          </a:xfrm>
          <a:prstGeom prst="roundRect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33E66128-771E-4315-B9C4-8FC08A2DD9E3}"/>
              </a:ext>
            </a:extLst>
          </p:cNvPr>
          <p:cNvSpPr txBox="1"/>
          <p:nvPr/>
        </p:nvSpPr>
        <p:spPr>
          <a:xfrm>
            <a:off x="2496573" y="1887943"/>
            <a:ext cx="922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>
                <a:solidFill>
                  <a:schemeClr val="bg1"/>
                </a:solidFill>
              </a:rPr>
              <a:t>Botón</a:t>
            </a:r>
          </a:p>
        </p:txBody>
      </p:sp>
      <p:sp>
        <p:nvSpPr>
          <p:cNvPr id="71" name="Rectángulo: esquinas redondeadas 70">
            <a:extLst>
              <a:ext uri="{FF2B5EF4-FFF2-40B4-BE49-F238E27FC236}">
                <a16:creationId xmlns:a16="http://schemas.microsoft.com/office/drawing/2014/main" id="{7A51A9C9-7AA7-4B9A-92E3-EBB10A35B689}"/>
              </a:ext>
            </a:extLst>
          </p:cNvPr>
          <p:cNvSpPr/>
          <p:nvPr/>
        </p:nvSpPr>
        <p:spPr>
          <a:xfrm>
            <a:off x="735935" y="2924468"/>
            <a:ext cx="4331667" cy="3796563"/>
          </a:xfrm>
          <a:prstGeom prst="roundRect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282C1B3D-7686-4160-BFAC-17FF611FFA77}"/>
              </a:ext>
            </a:extLst>
          </p:cNvPr>
          <p:cNvSpPr txBox="1"/>
          <p:nvPr/>
        </p:nvSpPr>
        <p:spPr>
          <a:xfrm>
            <a:off x="914400" y="3189889"/>
            <a:ext cx="415319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err="1">
                <a:solidFill>
                  <a:schemeClr val="bg1"/>
                </a:solidFill>
              </a:rPr>
              <a:t>Boton</a:t>
            </a:r>
            <a:r>
              <a:rPr lang="es-CO" b="1" dirty="0">
                <a:solidFill>
                  <a:schemeClr val="bg1"/>
                </a:solidFill>
              </a:rPr>
              <a:t>{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[] posición;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 texto;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>
                <a:solidFill>
                  <a:srgbClr val="FF5D50"/>
                </a:solidFill>
              </a:rPr>
              <a:t>Color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color</a:t>
            </a:r>
            <a:r>
              <a:rPr lang="es-CO" b="1" dirty="0">
                <a:solidFill>
                  <a:schemeClr val="bg1"/>
                </a:solidFill>
              </a:rPr>
              <a:t>;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[] tamaño;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rgbClr val="FF5D50"/>
                </a:solidFill>
              </a:rPr>
              <a:t>Action</a:t>
            </a:r>
            <a:r>
              <a:rPr lang="es-CO" b="1" dirty="0">
                <a:solidFill>
                  <a:schemeClr val="bg1"/>
                </a:solidFill>
              </a:rPr>
              <a:t> eventos;</a:t>
            </a:r>
          </a:p>
          <a:p>
            <a:endParaRPr lang="es-CO" b="1" dirty="0">
              <a:solidFill>
                <a:schemeClr val="bg1"/>
              </a:solidFill>
            </a:endParaRP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rgbClr val="FF5D50"/>
                </a:solidFill>
              </a:rPr>
              <a:t>public</a:t>
            </a:r>
            <a:r>
              <a:rPr lang="es-CO" b="1" dirty="0">
                <a:solidFill>
                  <a:srgbClr val="FF5D50"/>
                </a:solidFill>
              </a:rPr>
              <a:t> </a:t>
            </a:r>
            <a:r>
              <a:rPr lang="es-CO" b="1" dirty="0" err="1">
                <a:solidFill>
                  <a:srgbClr val="FF5D50"/>
                </a:solidFill>
              </a:rPr>
              <a:t>Boton</a:t>
            </a:r>
            <a:r>
              <a:rPr lang="es-CO" b="1" dirty="0">
                <a:solidFill>
                  <a:srgbClr val="FF5D50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setPosicion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setTexto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setColor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}</a:t>
            </a:r>
          </a:p>
          <a:p>
            <a:endParaRPr lang="es-CO" b="1" dirty="0">
              <a:solidFill>
                <a:schemeClr val="bg1"/>
              </a:solidFill>
            </a:endParaRPr>
          </a:p>
        </p:txBody>
      </p:sp>
      <p:cxnSp>
        <p:nvCxnSpPr>
          <p:cNvPr id="61" name="Conector recto de flecha 60">
            <a:extLst>
              <a:ext uri="{FF2B5EF4-FFF2-40B4-BE49-F238E27FC236}">
                <a16:creationId xmlns:a16="http://schemas.microsoft.com/office/drawing/2014/main" id="{F2ACC00D-746E-42EF-A412-8AE53E57C389}"/>
              </a:ext>
            </a:extLst>
          </p:cNvPr>
          <p:cNvCxnSpPr>
            <a:cxnSpLocks/>
            <a:stCxn id="66" idx="2"/>
            <a:endCxn id="71" idx="0"/>
          </p:cNvCxnSpPr>
          <p:nvPr/>
        </p:nvCxnSpPr>
        <p:spPr>
          <a:xfrm flipH="1">
            <a:off x="2901769" y="2431936"/>
            <a:ext cx="1" cy="492532"/>
          </a:xfrm>
          <a:prstGeom prst="straightConnector1">
            <a:avLst/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81D47C6-CB12-41F7-BFA4-3887ECFC588B}"/>
              </a:ext>
            </a:extLst>
          </p:cNvPr>
          <p:cNvSpPr txBox="1"/>
          <p:nvPr/>
        </p:nvSpPr>
        <p:spPr>
          <a:xfrm>
            <a:off x="7389444" y="3261144"/>
            <a:ext cx="356691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MiClase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this.boton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new </a:t>
            </a:r>
            <a:r>
              <a:rPr lang="es-CO" sz="16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Boton</a:t>
            </a:r>
            <a:r>
              <a:rPr lang="es-CO" sz="16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…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boton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.setPosicion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(2, 4);</a:t>
            </a:r>
          </a:p>
          <a:p>
            <a:pPr algn="just"/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botón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.setColor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.rojo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  <a:endParaRPr lang="es-CO" sz="1600" b="1" dirty="0">
              <a:solidFill>
                <a:srgbClr val="FFA6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ctr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837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7" grpId="0"/>
      <p:bldP spid="71" grpId="0" animBg="1"/>
      <p:bldP spid="73" grpId="0"/>
      <p:bldP spid="2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AA9E851-D995-44B5-9112-9ABE8938C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491148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384500C6-D313-44CF-AB68-2F8317230B5B}"/>
              </a:ext>
            </a:extLst>
          </p:cNvPr>
          <p:cNvSpPr/>
          <p:nvPr/>
        </p:nvSpPr>
        <p:spPr>
          <a:xfrm>
            <a:off x="477667" y="-13645"/>
            <a:ext cx="12528650" cy="6858000"/>
          </a:xfrm>
          <a:prstGeom prst="rect">
            <a:avLst/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D0B94A-7ACA-4FF5-B68A-B021115C01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3" t="166" b="96252"/>
          <a:stretch/>
        </p:blipFill>
        <p:spPr>
          <a:xfrm>
            <a:off x="504962" y="13645"/>
            <a:ext cx="12906569" cy="24566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030489F6-519B-4526-886F-22A7A6AA14C8}"/>
              </a:ext>
            </a:extLst>
          </p:cNvPr>
          <p:cNvSpPr txBox="1"/>
          <p:nvPr/>
        </p:nvSpPr>
        <p:spPr>
          <a:xfrm flipH="1">
            <a:off x="5010532" y="-48191"/>
            <a:ext cx="1014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accent4"/>
                </a:solidFill>
              </a:rPr>
              <a:t>Paquete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9E473738-1323-41B2-BE7D-C52891FAA937}"/>
              </a:ext>
            </a:extLst>
          </p:cNvPr>
          <p:cNvCxnSpPr>
            <a:endCxn id="8" idx="3"/>
          </p:cNvCxnSpPr>
          <p:nvPr/>
        </p:nvCxnSpPr>
        <p:spPr>
          <a:xfrm>
            <a:off x="3043451" y="136475"/>
            <a:ext cx="1967081" cy="0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n 12">
            <a:extLst>
              <a:ext uri="{FF2B5EF4-FFF2-40B4-BE49-F238E27FC236}">
                <a16:creationId xmlns:a16="http://schemas.microsoft.com/office/drawing/2014/main" id="{0F0E0576-10BD-4BFF-86FB-9CCEEA3E46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3" t="5937" b="80332"/>
          <a:stretch/>
        </p:blipFill>
        <p:spPr>
          <a:xfrm>
            <a:off x="491315" y="395785"/>
            <a:ext cx="12906569" cy="941696"/>
          </a:xfrm>
          <a:prstGeom prst="rect">
            <a:avLst/>
          </a:prstGeom>
        </p:spPr>
      </p:pic>
      <p:sp>
        <p:nvSpPr>
          <p:cNvPr id="14" name="Cerrar llave 13">
            <a:extLst>
              <a:ext uri="{FF2B5EF4-FFF2-40B4-BE49-F238E27FC236}">
                <a16:creationId xmlns:a16="http://schemas.microsoft.com/office/drawing/2014/main" id="{E624017A-3733-4970-9495-CB7D205D8D29}"/>
              </a:ext>
            </a:extLst>
          </p:cNvPr>
          <p:cNvSpPr/>
          <p:nvPr/>
        </p:nvSpPr>
        <p:spPr>
          <a:xfrm>
            <a:off x="3084394" y="395785"/>
            <a:ext cx="532263" cy="941696"/>
          </a:xfrm>
          <a:prstGeom prst="rightBrace">
            <a:avLst>
              <a:gd name="adj1" fmla="val 31410"/>
              <a:gd name="adj2" fmla="val 50000"/>
            </a:avLst>
          </a:prstGeom>
          <a:ln w="28575">
            <a:solidFill>
              <a:srgbClr val="83B6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accent6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2922EE7-EA30-4ED4-AB85-75AFDDA82C6E}"/>
              </a:ext>
            </a:extLst>
          </p:cNvPr>
          <p:cNvSpPr txBox="1"/>
          <p:nvPr/>
        </p:nvSpPr>
        <p:spPr>
          <a:xfrm flipH="1">
            <a:off x="3882779" y="655090"/>
            <a:ext cx="1014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accent6"/>
                </a:solidFill>
              </a:rPr>
              <a:t>Librerías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CE16301C-2140-4707-8422-3E93CD756E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76" t="21691" b="65970"/>
          <a:stretch/>
        </p:blipFill>
        <p:spPr>
          <a:xfrm>
            <a:off x="450369" y="1473961"/>
            <a:ext cx="12981623" cy="846158"/>
          </a:xfrm>
          <a:prstGeom prst="rect">
            <a:avLst/>
          </a:prstGeom>
        </p:spPr>
      </p:pic>
      <p:sp>
        <p:nvSpPr>
          <p:cNvPr id="17" name="Cerrar llave 16">
            <a:extLst>
              <a:ext uri="{FF2B5EF4-FFF2-40B4-BE49-F238E27FC236}">
                <a16:creationId xmlns:a16="http://schemas.microsoft.com/office/drawing/2014/main" id="{17E51A1A-0389-45B9-BFA5-E6A37BF1E738}"/>
              </a:ext>
            </a:extLst>
          </p:cNvPr>
          <p:cNvSpPr/>
          <p:nvPr/>
        </p:nvSpPr>
        <p:spPr>
          <a:xfrm>
            <a:off x="4173479" y="1412125"/>
            <a:ext cx="532263" cy="941696"/>
          </a:xfrm>
          <a:prstGeom prst="rightBrace">
            <a:avLst>
              <a:gd name="adj1" fmla="val 31410"/>
              <a:gd name="adj2" fmla="val 50000"/>
            </a:avLst>
          </a:prstGeom>
          <a:ln w="28575">
            <a:solidFill>
              <a:srgbClr val="B857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E6CC65A-D76C-48D5-969A-F512BB03239C}"/>
              </a:ext>
            </a:extLst>
          </p:cNvPr>
          <p:cNvSpPr txBox="1"/>
          <p:nvPr/>
        </p:nvSpPr>
        <p:spPr>
          <a:xfrm flipH="1">
            <a:off x="4971863" y="1671430"/>
            <a:ext cx="2629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B857E1"/>
                </a:solidFill>
              </a:rPr>
              <a:t>Nombre Autor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193DBEEE-0E45-46B7-BDA4-3EAE40C19C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882"/>
          <a:stretch/>
        </p:blipFill>
        <p:spPr>
          <a:xfrm>
            <a:off x="-3582" y="2381954"/>
            <a:ext cx="13401466" cy="4465815"/>
          </a:xfrm>
          <a:prstGeom prst="rect">
            <a:avLst/>
          </a:prstGeom>
        </p:spPr>
      </p:pic>
      <p:sp>
        <p:nvSpPr>
          <p:cNvPr id="20" name="Rectángulo 19">
            <a:extLst>
              <a:ext uri="{FF2B5EF4-FFF2-40B4-BE49-F238E27FC236}">
                <a16:creationId xmlns:a16="http://schemas.microsoft.com/office/drawing/2014/main" id="{5B780207-6C4B-4640-8654-66880923D671}"/>
              </a:ext>
            </a:extLst>
          </p:cNvPr>
          <p:cNvSpPr/>
          <p:nvPr/>
        </p:nvSpPr>
        <p:spPr>
          <a:xfrm>
            <a:off x="764271" y="2648502"/>
            <a:ext cx="12242046" cy="3970662"/>
          </a:xfrm>
          <a:prstGeom prst="rect">
            <a:avLst/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Cerrar llave 20">
            <a:extLst>
              <a:ext uri="{FF2B5EF4-FFF2-40B4-BE49-F238E27FC236}">
                <a16:creationId xmlns:a16="http://schemas.microsoft.com/office/drawing/2014/main" id="{367A8BA2-A4E0-436B-BB08-4F4993C08CB1}"/>
              </a:ext>
            </a:extLst>
          </p:cNvPr>
          <p:cNvSpPr/>
          <p:nvPr/>
        </p:nvSpPr>
        <p:spPr>
          <a:xfrm>
            <a:off x="6455940" y="2307309"/>
            <a:ext cx="532263" cy="4537045"/>
          </a:xfrm>
          <a:prstGeom prst="rightBrace">
            <a:avLst>
              <a:gd name="adj1" fmla="val 31410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5FD7E32-A870-4B8C-8F5C-A1030EA2F68B}"/>
              </a:ext>
            </a:extLst>
          </p:cNvPr>
          <p:cNvSpPr txBox="1"/>
          <p:nvPr/>
        </p:nvSpPr>
        <p:spPr>
          <a:xfrm flipH="1">
            <a:off x="7192369" y="4391165"/>
            <a:ext cx="2629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accent1"/>
                </a:solidFill>
              </a:rPr>
              <a:t>Declaración de la clase</a:t>
            </a: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CC74A719-6AE7-4B53-B0EA-A7C42B690258}"/>
              </a:ext>
            </a:extLst>
          </p:cNvPr>
          <p:cNvCxnSpPr/>
          <p:nvPr/>
        </p:nvCxnSpPr>
        <p:spPr>
          <a:xfrm>
            <a:off x="3869131" y="2580262"/>
            <a:ext cx="1235131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Imagen 24">
            <a:extLst>
              <a:ext uri="{FF2B5EF4-FFF2-40B4-BE49-F238E27FC236}">
                <a16:creationId xmlns:a16="http://schemas.microsoft.com/office/drawing/2014/main" id="{847CEE27-B58A-4B3C-8F98-60DFE70EB2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23" t="40995" r="67775" b="49999"/>
          <a:stretch/>
        </p:blipFill>
        <p:spPr>
          <a:xfrm>
            <a:off x="764271" y="2811441"/>
            <a:ext cx="3548422" cy="617559"/>
          </a:xfrm>
          <a:prstGeom prst="rect">
            <a:avLst/>
          </a:prstGeom>
        </p:spPr>
      </p:pic>
      <p:sp>
        <p:nvSpPr>
          <p:cNvPr id="26" name="Cerrar llave 25">
            <a:extLst>
              <a:ext uri="{FF2B5EF4-FFF2-40B4-BE49-F238E27FC236}">
                <a16:creationId xmlns:a16="http://schemas.microsoft.com/office/drawing/2014/main" id="{1A6E7FAE-65E5-4C86-8456-2CB1C58546A1}"/>
              </a:ext>
            </a:extLst>
          </p:cNvPr>
          <p:cNvSpPr/>
          <p:nvPr/>
        </p:nvSpPr>
        <p:spPr>
          <a:xfrm>
            <a:off x="3350525" y="2664725"/>
            <a:ext cx="532263" cy="941696"/>
          </a:xfrm>
          <a:prstGeom prst="rightBrace">
            <a:avLst>
              <a:gd name="adj1" fmla="val 31410"/>
              <a:gd name="adj2" fmla="val 50000"/>
            </a:avLst>
          </a:prstGeom>
          <a:ln w="28575"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37981798-1219-4011-8C46-0D76E6C1D010}"/>
              </a:ext>
            </a:extLst>
          </p:cNvPr>
          <p:cNvSpPr txBox="1"/>
          <p:nvPr/>
        </p:nvSpPr>
        <p:spPr>
          <a:xfrm flipH="1">
            <a:off x="4148909" y="2924030"/>
            <a:ext cx="2629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5D50"/>
                </a:solidFill>
              </a:rPr>
              <a:t>Atributos</a:t>
            </a:r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2699FCEA-8C26-4EBD-960D-57AE0716E2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20" t="53688" r="63006" b="18607"/>
          <a:stretch/>
        </p:blipFill>
        <p:spPr>
          <a:xfrm>
            <a:off x="764271" y="3668256"/>
            <a:ext cx="4246262" cy="1900032"/>
          </a:xfrm>
          <a:prstGeom prst="rect">
            <a:avLst/>
          </a:prstGeom>
        </p:spPr>
      </p:pic>
      <p:sp>
        <p:nvSpPr>
          <p:cNvPr id="29" name="Cerrar llave 28">
            <a:extLst>
              <a:ext uri="{FF2B5EF4-FFF2-40B4-BE49-F238E27FC236}">
                <a16:creationId xmlns:a16="http://schemas.microsoft.com/office/drawing/2014/main" id="{06EA8927-8650-42EF-A5A6-C6A33528A090}"/>
              </a:ext>
            </a:extLst>
          </p:cNvPr>
          <p:cNvSpPr/>
          <p:nvPr/>
        </p:nvSpPr>
        <p:spPr>
          <a:xfrm>
            <a:off x="4682436" y="3664435"/>
            <a:ext cx="532263" cy="1900031"/>
          </a:xfrm>
          <a:prstGeom prst="rightBrace">
            <a:avLst>
              <a:gd name="adj1" fmla="val 31410"/>
              <a:gd name="adj2" fmla="val 50000"/>
            </a:avLst>
          </a:prstGeom>
          <a:ln w="28575">
            <a:solidFill>
              <a:srgbClr val="55AF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E18E4B14-A40C-40E5-8CA1-C2C24D6F45CF}"/>
              </a:ext>
            </a:extLst>
          </p:cNvPr>
          <p:cNvSpPr txBox="1"/>
          <p:nvPr/>
        </p:nvSpPr>
        <p:spPr>
          <a:xfrm flipH="1">
            <a:off x="5333758" y="4402265"/>
            <a:ext cx="2629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55AFD4"/>
                </a:solidFill>
              </a:rPr>
              <a:t>Constructor</a:t>
            </a:r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1E7AFB1C-B09A-496D-8F90-C4C3A0F179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47" t="84793" r="68151" b="3155"/>
          <a:stretch/>
        </p:blipFill>
        <p:spPr>
          <a:xfrm>
            <a:off x="764270" y="5803722"/>
            <a:ext cx="3548423" cy="826542"/>
          </a:xfrm>
          <a:prstGeom prst="rect">
            <a:avLst/>
          </a:prstGeom>
        </p:spPr>
      </p:pic>
      <p:sp>
        <p:nvSpPr>
          <p:cNvPr id="32" name="Cerrar llave 31">
            <a:extLst>
              <a:ext uri="{FF2B5EF4-FFF2-40B4-BE49-F238E27FC236}">
                <a16:creationId xmlns:a16="http://schemas.microsoft.com/office/drawing/2014/main" id="{CF1D3B28-5732-4F5C-AF7B-D5F6EEBC2C8A}"/>
              </a:ext>
            </a:extLst>
          </p:cNvPr>
          <p:cNvSpPr/>
          <p:nvPr/>
        </p:nvSpPr>
        <p:spPr>
          <a:xfrm>
            <a:off x="4054420" y="5803722"/>
            <a:ext cx="532263" cy="658493"/>
          </a:xfrm>
          <a:prstGeom prst="rightBrace">
            <a:avLst>
              <a:gd name="adj1" fmla="val 31410"/>
              <a:gd name="adj2" fmla="val 50000"/>
            </a:avLst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A83D4931-A196-4D9D-8266-666EB9F4A6CD}"/>
              </a:ext>
            </a:extLst>
          </p:cNvPr>
          <p:cNvSpPr txBox="1"/>
          <p:nvPr/>
        </p:nvSpPr>
        <p:spPr>
          <a:xfrm flipH="1">
            <a:off x="4675930" y="5948302"/>
            <a:ext cx="2629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FF00"/>
                </a:solidFill>
              </a:rPr>
              <a:t>Constructor</a:t>
            </a:r>
          </a:p>
        </p:txBody>
      </p: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EFAF062D-3886-451E-A9FC-628E0D22E873}"/>
              </a:ext>
            </a:extLst>
          </p:cNvPr>
          <p:cNvCxnSpPr>
            <a:cxnSpLocks/>
          </p:cNvCxnSpPr>
          <p:nvPr/>
        </p:nvCxnSpPr>
        <p:spPr>
          <a:xfrm flipV="1">
            <a:off x="4054420" y="5803722"/>
            <a:ext cx="651322" cy="290575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uadroTexto 35">
            <a:extLst>
              <a:ext uri="{FF2B5EF4-FFF2-40B4-BE49-F238E27FC236}">
                <a16:creationId xmlns:a16="http://schemas.microsoft.com/office/drawing/2014/main" id="{77CCCE34-4D34-476F-98C9-7DFF34C2C96A}"/>
              </a:ext>
            </a:extLst>
          </p:cNvPr>
          <p:cNvSpPr txBox="1"/>
          <p:nvPr/>
        </p:nvSpPr>
        <p:spPr>
          <a:xfrm flipH="1">
            <a:off x="4699301" y="5551808"/>
            <a:ext cx="1014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accent4"/>
                </a:solidFill>
              </a:rPr>
              <a:t>Variable</a:t>
            </a:r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9F945B39-9362-4BD7-85CB-D6B03CC54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154" y="4070349"/>
            <a:ext cx="1606988" cy="23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3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 animBg="1"/>
      <p:bldP spid="15" grpId="0"/>
      <p:bldP spid="17" grpId="0" animBg="1"/>
      <p:bldP spid="18" grpId="0"/>
      <p:bldP spid="20" grpId="0" animBg="1"/>
      <p:bldP spid="21" grpId="0" animBg="1"/>
      <p:bldP spid="22" grpId="0"/>
      <p:bldP spid="26" grpId="0" animBg="1"/>
      <p:bldP spid="27" grpId="0"/>
      <p:bldP spid="29" grpId="0" animBg="1"/>
      <p:bldP spid="30" grpId="0"/>
      <p:bldP spid="32" grpId="0" animBg="1"/>
      <p:bldP spid="33" grpId="0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21">
            <a:extLst>
              <a:ext uri="{FF2B5EF4-FFF2-40B4-BE49-F238E27FC236}">
                <a16:creationId xmlns:a16="http://schemas.microsoft.com/office/drawing/2014/main" id="{C8014BDC-470B-433A-A8DD-34149EBD68D8}"/>
              </a:ext>
            </a:extLst>
          </p:cNvPr>
          <p:cNvSpPr/>
          <p:nvPr/>
        </p:nvSpPr>
        <p:spPr>
          <a:xfrm>
            <a:off x="5314122" y="0"/>
            <a:ext cx="6877878" cy="6858000"/>
          </a:xfrm>
          <a:prstGeom prst="rect">
            <a:avLst/>
          </a:prstGeom>
          <a:solidFill>
            <a:srgbClr val="5252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5A75A3-C137-4ED5-B75B-046318A0B935}"/>
              </a:ext>
            </a:extLst>
          </p:cNvPr>
          <p:cNvSpPr txBox="1"/>
          <p:nvPr/>
        </p:nvSpPr>
        <p:spPr>
          <a:xfrm>
            <a:off x="6851374" y="3075057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1"/>
                </a:solidFill>
                <a:latin typeface="Arial Black" panose="020B0A04020102020204" pitchFamily="34" charset="0"/>
              </a:rPr>
              <a:t>Contenido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1B1CE2FC-D077-42B3-8A61-FBEFF06C64B7}"/>
              </a:ext>
            </a:extLst>
          </p:cNvPr>
          <p:cNvSpPr/>
          <p:nvPr/>
        </p:nvSpPr>
        <p:spPr>
          <a:xfrm>
            <a:off x="5044122" y="291579"/>
            <a:ext cx="540000" cy="540000"/>
          </a:xfrm>
          <a:prstGeom prst="ellipse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1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8526BA3B-91D1-47D3-899F-CBC2782B0A2D}"/>
              </a:ext>
            </a:extLst>
          </p:cNvPr>
          <p:cNvSpPr/>
          <p:nvPr/>
        </p:nvSpPr>
        <p:spPr>
          <a:xfrm>
            <a:off x="5044122" y="1475992"/>
            <a:ext cx="540000" cy="540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2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B7EA4F37-97A1-45F6-A81A-140CCC59A91A}"/>
              </a:ext>
            </a:extLst>
          </p:cNvPr>
          <p:cNvSpPr/>
          <p:nvPr/>
        </p:nvSpPr>
        <p:spPr>
          <a:xfrm>
            <a:off x="5044122" y="2660405"/>
            <a:ext cx="540000" cy="540000"/>
          </a:xfrm>
          <a:prstGeom prst="ellipse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3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801FDFDC-DB18-4CD4-867F-600104EBCA43}"/>
              </a:ext>
            </a:extLst>
          </p:cNvPr>
          <p:cNvSpPr/>
          <p:nvPr/>
        </p:nvSpPr>
        <p:spPr>
          <a:xfrm>
            <a:off x="5044122" y="3735487"/>
            <a:ext cx="540000" cy="540000"/>
          </a:xfrm>
          <a:prstGeom prst="ellipse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4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E3BB4A8B-3B5F-4E5A-BAA0-E107576C495F}"/>
              </a:ext>
            </a:extLst>
          </p:cNvPr>
          <p:cNvSpPr/>
          <p:nvPr/>
        </p:nvSpPr>
        <p:spPr>
          <a:xfrm>
            <a:off x="5020097" y="4916587"/>
            <a:ext cx="540000" cy="540000"/>
          </a:xfrm>
          <a:prstGeom prst="ellipse">
            <a:avLst/>
          </a:prstGeom>
          <a:solidFill>
            <a:srgbClr val="FFA60E"/>
          </a:solidFill>
          <a:ln>
            <a:solidFill>
              <a:srgbClr val="FFA6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5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CF49056B-0263-459F-A3A8-CD2D5A61B209}"/>
              </a:ext>
            </a:extLst>
          </p:cNvPr>
          <p:cNvSpPr/>
          <p:nvPr/>
        </p:nvSpPr>
        <p:spPr>
          <a:xfrm>
            <a:off x="5044122" y="6097686"/>
            <a:ext cx="540000" cy="540000"/>
          </a:xfrm>
          <a:prstGeom prst="ellipse">
            <a:avLst/>
          </a:prstGeom>
          <a:solidFill>
            <a:srgbClr val="55AFD4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6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A266FE9-7DC9-41A9-A976-77B27F34829C}"/>
              </a:ext>
            </a:extLst>
          </p:cNvPr>
          <p:cNvSpPr txBox="1"/>
          <p:nvPr/>
        </p:nvSpPr>
        <p:spPr>
          <a:xfrm>
            <a:off x="1865608" y="207636"/>
            <a:ext cx="30435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Diagnostico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E47EE4E-CF29-4EDA-A944-FEEE58E811E3}"/>
              </a:ext>
            </a:extLst>
          </p:cNvPr>
          <p:cNvSpPr txBox="1"/>
          <p:nvPr/>
        </p:nvSpPr>
        <p:spPr>
          <a:xfrm>
            <a:off x="914400" y="1392049"/>
            <a:ext cx="3994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Temas y Notas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884F007-A4B7-42C1-A0FB-7C1E81283C32}"/>
              </a:ext>
            </a:extLst>
          </p:cNvPr>
          <p:cNvSpPr txBox="1"/>
          <p:nvPr/>
        </p:nvSpPr>
        <p:spPr>
          <a:xfrm>
            <a:off x="-450573" y="2573149"/>
            <a:ext cx="5359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Expectativas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DDDE399-7EA0-48F5-815C-5200A7BC0CD1}"/>
              </a:ext>
            </a:extLst>
          </p:cNvPr>
          <p:cNvSpPr txBox="1"/>
          <p:nvPr/>
        </p:nvSpPr>
        <p:spPr>
          <a:xfrm>
            <a:off x="-450573" y="3651544"/>
            <a:ext cx="5359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Grupos y Proyectos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AD36923-A4CF-4C29-A205-A04AA1FAB321}"/>
              </a:ext>
            </a:extLst>
          </p:cNvPr>
          <p:cNvSpPr txBox="1"/>
          <p:nvPr/>
        </p:nvSpPr>
        <p:spPr>
          <a:xfrm>
            <a:off x="-450573" y="4832644"/>
            <a:ext cx="5359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A626F05-DE18-4922-8DCA-4B639557F33E}"/>
              </a:ext>
            </a:extLst>
          </p:cNvPr>
          <p:cNvSpPr txBox="1"/>
          <p:nvPr/>
        </p:nvSpPr>
        <p:spPr>
          <a:xfrm>
            <a:off x="-450573" y="6013744"/>
            <a:ext cx="5359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55AF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Estándar Clase UI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A4DEF4E-9083-4687-94ED-95DE509ADF2D}"/>
              </a:ext>
            </a:extLst>
          </p:cNvPr>
          <p:cNvSpPr txBox="1"/>
          <p:nvPr/>
        </p:nvSpPr>
        <p:spPr>
          <a:xfrm>
            <a:off x="2229274" y="850417"/>
            <a:ext cx="26651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 del curso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34F8569A-5391-417A-B9C9-FD239C450845}"/>
              </a:ext>
            </a:extLst>
          </p:cNvPr>
          <p:cNvSpPr txBox="1"/>
          <p:nvPr/>
        </p:nvSpPr>
        <p:spPr>
          <a:xfrm>
            <a:off x="1741715" y="2017974"/>
            <a:ext cx="3167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Presentación de temas a ver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1BEA2FC-7E19-4D01-A8BF-0350979629B1}"/>
              </a:ext>
            </a:extLst>
          </p:cNvPr>
          <p:cNvSpPr txBox="1"/>
          <p:nvPr/>
        </p:nvSpPr>
        <p:spPr>
          <a:xfrm>
            <a:off x="0" y="3280465"/>
            <a:ext cx="4894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Muestra de proyectos que pueden alcanzarse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B507B77-85AB-4F71-B085-5DB7381E84A6}"/>
              </a:ext>
            </a:extLst>
          </p:cNvPr>
          <p:cNvSpPr txBox="1"/>
          <p:nvPr/>
        </p:nvSpPr>
        <p:spPr>
          <a:xfrm>
            <a:off x="362857" y="4357113"/>
            <a:ext cx="4546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Creación de grupos y muestra proyectos </a:t>
            </a:r>
          </a:p>
          <a:p>
            <a:pPr algn="r"/>
            <a:endParaRPr lang="es-CO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9530D94-699F-48E8-ADF2-E602B0D949C5}"/>
              </a:ext>
            </a:extLst>
          </p:cNvPr>
          <p:cNvSpPr txBox="1"/>
          <p:nvPr/>
        </p:nvSpPr>
        <p:spPr>
          <a:xfrm>
            <a:off x="595087" y="5462063"/>
            <a:ext cx="4314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 de objetos gráficos</a:t>
            </a:r>
          </a:p>
        </p:txBody>
      </p:sp>
    </p:spTree>
    <p:extLst>
      <p:ext uri="{BB962C8B-B14F-4D97-AF65-F5344CB8AC3E}">
        <p14:creationId xmlns:p14="http://schemas.microsoft.com/office/powerpoint/2010/main" val="264041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A9A252A-8E26-4720-AC29-F350B5E7D626}"/>
              </a:ext>
            </a:extLst>
          </p:cNvPr>
          <p:cNvSpPr txBox="1"/>
          <p:nvPr/>
        </p:nvSpPr>
        <p:spPr>
          <a:xfrm>
            <a:off x="1133320" y="504517"/>
            <a:ext cx="29338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Diagnostico</a:t>
            </a:r>
          </a:p>
        </p:txBody>
      </p:sp>
      <p:pic>
        <p:nvPicPr>
          <p:cNvPr id="2050" name="Picture 2" descr="http://www.asturconsulting.com/wp-content/uploads/84462517-1200x780.jpg">
            <a:extLst>
              <a:ext uri="{FF2B5EF4-FFF2-40B4-BE49-F238E27FC236}">
                <a16:creationId xmlns:a16="http://schemas.microsoft.com/office/drawing/2014/main" id="{1E424DF3-47B9-4396-9037-97B95BC12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308" l="0" r="96333">
                        <a14:foregroundMark x1="77917" y1="72436" x2="77917" y2="72436"/>
                        <a14:foregroundMark x1="87000" y1="82564" x2="87000" y2="82564"/>
                        <a14:foregroundMark x1="69500" y1="80641" x2="76583" y2="92821"/>
                        <a14:foregroundMark x1="76583" y1="92821" x2="75750" y2="97308"/>
                        <a14:foregroundMark x1="29333" y1="64103" x2="37333" y2="55513"/>
                        <a14:foregroundMark x1="37333" y1="55513" x2="41500" y2="45769"/>
                        <a14:foregroundMark x1="35000" y1="53590" x2="14500" y2="60256"/>
                        <a14:foregroundMark x1="14500" y1="60256" x2="2917" y2="73846"/>
                        <a14:foregroundMark x1="333" y1="78462" x2="6667" y2="74487"/>
                        <a14:foregroundMark x1="6667" y1="74487" x2="1250" y2="82308"/>
                        <a14:foregroundMark x1="1250" y1="82308" x2="83" y2="83205"/>
                        <a14:foregroundMark x1="500" y1="88077" x2="500" y2="88077"/>
                        <a14:foregroundMark x1="82500" y1="77692" x2="90417" y2="94872"/>
                        <a14:foregroundMark x1="83000" y1="66667" x2="90833" y2="69487"/>
                        <a14:foregroundMark x1="90833" y1="69487" x2="96083" y2="76410"/>
                        <a14:foregroundMark x1="96083" y1="76410" x2="96333" y2="90128"/>
                        <a14:foregroundMark x1="70750" y1="52949" x2="83583" y2="58846"/>
                        <a14:foregroundMark x1="90299" y1="60203" x2="91583" y2="60513"/>
                        <a14:foregroundMark x1="85750" y1="59103" x2="89068" y2="59905"/>
                        <a14:foregroundMark x1="91583" y1="60513" x2="92667" y2="66410"/>
                        <a14:foregroundMark x1="24167" y1="71795" x2="24167" y2="71795"/>
                        <a14:foregroundMark x1="22500" y1="73077" x2="28167" y2="68333"/>
                        <a14:foregroundMark x1="28167" y1="68333" x2="26167" y2="68333"/>
                        <a14:foregroundMark x1="21250" y1="75385" x2="25083" y2="79615"/>
                        <a14:foregroundMark x1="25083" y1="79615" x2="25250" y2="79615"/>
                        <a14:foregroundMark x1="26500" y1="80385" x2="37833" y2="85641"/>
                        <a14:foregroundMark x1="37833" y1="85641" x2="38417" y2="87436"/>
                        <a14:foregroundMark x1="41333" y1="89487" x2="50750" y2="95897"/>
                        <a14:foregroundMark x1="50750" y1="95897" x2="52917" y2="95641"/>
                        <a14:foregroundMark x1="27000" y1="47564" x2="33083" y2="45769"/>
                        <a14:foregroundMark x1="34000" y1="46154" x2="34000" y2="46154"/>
                        <a14:foregroundMark x1="36500" y1="49744" x2="38583" y2="49359"/>
                        <a14:foregroundMark x1="39917" y1="46026" x2="42333" y2="41410"/>
                        <a14:foregroundMark x1="43000" y1="41667" x2="44250" y2="40513"/>
                        <a14:foregroundMark x1="42583" y1="41026" x2="42500" y2="43077"/>
                        <a14:foregroundMark x1="42583" y1="44744" x2="43000" y2="44103"/>
                        <a14:foregroundMark x1="40167" y1="43974" x2="42250" y2="44744"/>
                        <a14:foregroundMark x1="39833" y1="43846" x2="38583" y2="47564"/>
                        <a14:backgroundMark x1="12417" y1="86538" x2="16417" y2="96282"/>
                        <a14:backgroundMark x1="30500" y1="96667" x2="30500" y2="96667"/>
                        <a14:backgroundMark x1="20250" y1="45769" x2="15500" y2="51282"/>
                        <a14:backgroundMark x1="15500" y1="51282" x2="15500" y2="52051"/>
                        <a14:backgroundMark x1="25000" y1="41795" x2="25000" y2="41795"/>
                        <a14:backgroundMark x1="26583" y1="41026" x2="26583" y2="41026"/>
                        <a14:backgroundMark x1="33667" y1="38590" x2="33667" y2="38590"/>
                        <a14:backgroundMark x1="33667" y1="49359" x2="33667" y2="49359"/>
                        <a14:backgroundMark x1="4417" y1="60897" x2="4417" y2="60897"/>
                        <a14:backgroundMark x1="50417" y1="36282" x2="50417" y2="36282"/>
                        <a14:backgroundMark x1="69250" y1="44872" x2="69250" y2="44872"/>
                        <a14:backgroundMark x1="76750" y1="44872" x2="76750" y2="44872"/>
                        <a14:backgroundMark x1="82167" y1="44744" x2="82167" y2="44744"/>
                        <a14:backgroundMark x1="86667" y1="45385" x2="86667" y2="45385"/>
                        <a14:backgroundMark x1="92417" y1="51154" x2="92417" y2="51154"/>
                        <a14:backgroundMark x1="75750" y1="40256" x2="86500" y2="43974"/>
                        <a14:backgroundMark x1="86500" y1="43974" x2="86833" y2="44359"/>
                        <a14:backgroundMark x1="32500" y1="30769" x2="61667" y2="33205"/>
                        <a14:backgroundMark x1="41000" y1="39487" x2="41000" y2="39487"/>
                        <a14:backgroundMark x1="97333" y1="79744" x2="98333" y2="75256"/>
                        <a14:backgroundMark x1="0" y1="62564" x2="11333" y2="54487"/>
                        <a14:backgroundMark x1="17083" y1="51538" x2="11917" y2="58462"/>
                        <a14:backgroundMark x1="11917" y1="58462" x2="2667" y2="64231"/>
                        <a14:backgroundMark x1="11583" y1="60641" x2="16333" y2="53718"/>
                        <a14:backgroundMark x1="16333" y1="53718" x2="16333" y2="53718"/>
                        <a14:backgroundMark x1="15000" y1="57308" x2="17250" y2="55000"/>
                        <a14:backgroundMark x1="97500" y1="83077" x2="97500" y2="77949"/>
                        <a14:backgroundMark x1="97167" y1="75000" x2="95667" y2="69744"/>
                        <a14:backgroundMark x1="85583" y1="55128" x2="91000" y2="589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41358"/>
            <a:ext cx="7428557" cy="482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77ADE1B-8C55-4531-BCDC-1D07D6AC39B6}"/>
              </a:ext>
            </a:extLst>
          </p:cNvPr>
          <p:cNvSpPr txBox="1"/>
          <p:nvPr/>
        </p:nvSpPr>
        <p:spPr>
          <a:xfrm>
            <a:off x="639380" y="1276555"/>
            <a:ext cx="52641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 siguiente pregunta sirve de evaluación</a:t>
            </a:r>
          </a:p>
          <a:p>
            <a:pPr algn="just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comprobar el estado del curso y que metas</a:t>
            </a:r>
          </a:p>
          <a:p>
            <a:pPr algn="just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rumbos se quieren con respecto a este espacio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9A80E75-BB6E-49D2-BABE-535915A635F9}"/>
              </a:ext>
            </a:extLst>
          </p:cNvPr>
          <p:cNvSpPr txBox="1"/>
          <p:nvPr/>
        </p:nvSpPr>
        <p:spPr>
          <a:xfrm>
            <a:off x="6288507" y="1212403"/>
            <a:ext cx="60434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que categoría se identifica usted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DC0D1CD-74AC-4E11-90E9-4A7401D468BF}"/>
              </a:ext>
            </a:extLst>
          </p:cNvPr>
          <p:cNvSpPr txBox="1"/>
          <p:nvPr/>
        </p:nvSpPr>
        <p:spPr>
          <a:xfrm>
            <a:off x="7428557" y="2887581"/>
            <a:ext cx="4373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tiene conocimiento de JAVA ni Programación Orientada a Objetos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4C0DD9F-ABAD-48DB-A7D8-217DB7F8B3EE}"/>
              </a:ext>
            </a:extLst>
          </p:cNvPr>
          <p:cNvSpPr txBox="1"/>
          <p:nvPr/>
        </p:nvSpPr>
        <p:spPr>
          <a:xfrm>
            <a:off x="7428557" y="3509434"/>
            <a:ext cx="4373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Tiene conocimiento del lenguaje o de POO pero nunca ha programado un app con GUI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A9974EF-3D74-4CF2-B668-4DDDEE84C865}"/>
              </a:ext>
            </a:extLst>
          </p:cNvPr>
          <p:cNvSpPr txBox="1"/>
          <p:nvPr/>
        </p:nvSpPr>
        <p:spPr>
          <a:xfrm>
            <a:off x="7428557" y="4366288"/>
            <a:ext cx="4373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 construido interfaz gráfica con asistente de usuario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4826C19-DF53-4C31-A68F-F59C34AD9BF2}"/>
              </a:ext>
            </a:extLst>
          </p:cNvPr>
          <p:cNvSpPr txBox="1"/>
          <p:nvPr/>
        </p:nvSpPr>
        <p:spPr>
          <a:xfrm>
            <a:off x="7428557" y="5012619"/>
            <a:ext cx="4373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 realizado interfaz a código pero no entiende muy bien su funcionamiento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98BA832-44F3-4D19-BA67-F79B9F4D77FC}"/>
              </a:ext>
            </a:extLst>
          </p:cNvPr>
          <p:cNvSpPr txBox="1"/>
          <p:nvPr/>
        </p:nvSpPr>
        <p:spPr>
          <a:xfrm>
            <a:off x="7428557" y="5658950"/>
            <a:ext cx="4373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Sabe crear interfaz gráfica y espera aprender nuevas cosas del tema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98D3A3D8-8042-4AC3-8F43-7A6080C2B32F}"/>
              </a:ext>
            </a:extLst>
          </p:cNvPr>
          <p:cNvSpPr/>
          <p:nvPr/>
        </p:nvSpPr>
        <p:spPr>
          <a:xfrm>
            <a:off x="7428557" y="2982371"/>
            <a:ext cx="180000" cy="180000"/>
          </a:xfrm>
          <a:prstGeom prst="ellipse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80A4D2F7-E50E-46A9-A135-B72CE4388925}"/>
              </a:ext>
            </a:extLst>
          </p:cNvPr>
          <p:cNvSpPr/>
          <p:nvPr/>
        </p:nvSpPr>
        <p:spPr>
          <a:xfrm>
            <a:off x="7428557" y="3618275"/>
            <a:ext cx="180000" cy="180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2B0D574E-33F9-4A93-92B0-D9AAD1CC39E4}"/>
              </a:ext>
            </a:extLst>
          </p:cNvPr>
          <p:cNvSpPr/>
          <p:nvPr/>
        </p:nvSpPr>
        <p:spPr>
          <a:xfrm>
            <a:off x="7428557" y="4500514"/>
            <a:ext cx="180000" cy="180000"/>
          </a:xfrm>
          <a:prstGeom prst="ellipse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8E0464E4-B008-4F60-97E0-AE6E4C813382}"/>
              </a:ext>
            </a:extLst>
          </p:cNvPr>
          <p:cNvSpPr/>
          <p:nvPr/>
        </p:nvSpPr>
        <p:spPr>
          <a:xfrm>
            <a:off x="7428557" y="5114839"/>
            <a:ext cx="180000" cy="180000"/>
          </a:xfrm>
          <a:prstGeom prst="ellipse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B21B18A2-1371-4BE9-A30D-87CE63D48FBC}"/>
              </a:ext>
            </a:extLst>
          </p:cNvPr>
          <p:cNvSpPr/>
          <p:nvPr/>
        </p:nvSpPr>
        <p:spPr>
          <a:xfrm>
            <a:off x="7428557" y="5772321"/>
            <a:ext cx="180000" cy="180000"/>
          </a:xfrm>
          <a:prstGeom prst="ellipse">
            <a:avLst/>
          </a:prstGeom>
          <a:solidFill>
            <a:srgbClr val="FFA60E"/>
          </a:solidFill>
          <a:ln>
            <a:solidFill>
              <a:srgbClr val="FFA6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29893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5" grpId="0" animBg="1"/>
      <p:bldP spid="16" grpId="0" animBg="1"/>
      <p:bldP spid="17" grpId="0" animBg="1"/>
      <p:bldP spid="19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54583AD-7877-47F2-9A82-5ACE28280913}"/>
              </a:ext>
            </a:extLst>
          </p:cNvPr>
          <p:cNvSpPr txBox="1"/>
          <p:nvPr/>
        </p:nvSpPr>
        <p:spPr>
          <a:xfrm>
            <a:off x="1542197" y="240500"/>
            <a:ext cx="18247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Temas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C66B22C0-493B-4B3B-8A33-581C0E351308}"/>
              </a:ext>
            </a:extLst>
          </p:cNvPr>
          <p:cNvSpPr/>
          <p:nvPr/>
        </p:nvSpPr>
        <p:spPr>
          <a:xfrm>
            <a:off x="427592" y="1631544"/>
            <a:ext cx="1152000" cy="1152000"/>
          </a:xfrm>
          <a:prstGeom prst="ellipse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800" b="1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2C8EB4B-7405-4606-8F9C-83EBB71314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32" y="1862973"/>
            <a:ext cx="732587" cy="732587"/>
          </a:xfrm>
          <a:prstGeom prst="rect">
            <a:avLst/>
          </a:prstGeom>
        </p:spPr>
      </p:pic>
      <p:sp>
        <p:nvSpPr>
          <p:cNvPr id="10" name="Elipse 9">
            <a:extLst>
              <a:ext uri="{FF2B5EF4-FFF2-40B4-BE49-F238E27FC236}">
                <a16:creationId xmlns:a16="http://schemas.microsoft.com/office/drawing/2014/main" id="{3E2D71B4-DB6E-4E0C-95A7-EF56B036EDE2}"/>
              </a:ext>
            </a:extLst>
          </p:cNvPr>
          <p:cNvSpPr/>
          <p:nvPr/>
        </p:nvSpPr>
        <p:spPr>
          <a:xfrm>
            <a:off x="427592" y="3314150"/>
            <a:ext cx="1152000" cy="1152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  <a:p>
            <a:pPr algn="ctr"/>
            <a:endParaRPr lang="es-CO" sz="20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3B02BE9-072D-4FBC-97CF-F17941CD0B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82" y="3537213"/>
            <a:ext cx="766137" cy="766137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168BB74A-7F66-4443-92CC-73B96EBAFC85}"/>
              </a:ext>
            </a:extLst>
          </p:cNvPr>
          <p:cNvSpPr/>
          <p:nvPr/>
        </p:nvSpPr>
        <p:spPr>
          <a:xfrm>
            <a:off x="421786" y="5038472"/>
            <a:ext cx="1152000" cy="1152000"/>
          </a:xfrm>
          <a:prstGeom prst="ellipse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97FDE23-E3CC-409F-94BC-66D8DDFF7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95" y="5363571"/>
            <a:ext cx="504528" cy="504528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3475E761-5020-4162-B1C0-75D0FAD27810}"/>
              </a:ext>
            </a:extLst>
          </p:cNvPr>
          <p:cNvSpPr/>
          <p:nvPr/>
        </p:nvSpPr>
        <p:spPr>
          <a:xfrm>
            <a:off x="6417488" y="1580743"/>
            <a:ext cx="1152000" cy="1152000"/>
          </a:xfrm>
          <a:prstGeom prst="ellipse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4D6F3AC2-D91F-4867-9C4A-F06FD570F1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914" y="1877909"/>
            <a:ext cx="568231" cy="568231"/>
          </a:xfrm>
          <a:prstGeom prst="rect">
            <a:avLst/>
          </a:prstGeom>
        </p:spPr>
      </p:pic>
      <p:sp>
        <p:nvSpPr>
          <p:cNvPr id="21" name="Elipse 20">
            <a:extLst>
              <a:ext uri="{FF2B5EF4-FFF2-40B4-BE49-F238E27FC236}">
                <a16:creationId xmlns:a16="http://schemas.microsoft.com/office/drawing/2014/main" id="{1F5D5591-1C88-4128-82F8-6824BA763A35}"/>
              </a:ext>
            </a:extLst>
          </p:cNvPr>
          <p:cNvSpPr/>
          <p:nvPr/>
        </p:nvSpPr>
        <p:spPr>
          <a:xfrm>
            <a:off x="6482038" y="3286051"/>
            <a:ext cx="1152000" cy="1152000"/>
          </a:xfrm>
          <a:prstGeom prst="ellipse">
            <a:avLst/>
          </a:prstGeom>
          <a:solidFill>
            <a:srgbClr val="FFA60E"/>
          </a:solidFill>
          <a:ln>
            <a:solidFill>
              <a:srgbClr val="FFA6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10A8F0AF-C982-4382-B60E-2FFDAC2B56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55956" y="3467400"/>
            <a:ext cx="804163" cy="804163"/>
          </a:xfrm>
          <a:prstGeom prst="rect">
            <a:avLst/>
          </a:prstGeom>
        </p:spPr>
      </p:pic>
      <p:sp>
        <p:nvSpPr>
          <p:cNvPr id="22" name="Elipse 21">
            <a:extLst>
              <a:ext uri="{FF2B5EF4-FFF2-40B4-BE49-F238E27FC236}">
                <a16:creationId xmlns:a16="http://schemas.microsoft.com/office/drawing/2014/main" id="{A80BCA58-BDFC-4644-A21A-0CC5218CC2DB}"/>
              </a:ext>
            </a:extLst>
          </p:cNvPr>
          <p:cNvSpPr/>
          <p:nvPr/>
        </p:nvSpPr>
        <p:spPr>
          <a:xfrm>
            <a:off x="6394333" y="4987671"/>
            <a:ext cx="1152000" cy="1152000"/>
          </a:xfrm>
          <a:prstGeom prst="ellipse">
            <a:avLst/>
          </a:prstGeom>
          <a:solidFill>
            <a:srgbClr val="55AFD4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FA07094C-2CC6-4D6F-BBAE-C5B6C0B487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956" y="5231946"/>
            <a:ext cx="663449" cy="663449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854CDE4A-5536-4252-A324-245F5CB17CE5}"/>
              </a:ext>
            </a:extLst>
          </p:cNvPr>
          <p:cNvSpPr txBox="1"/>
          <p:nvPr/>
        </p:nvSpPr>
        <p:spPr>
          <a:xfrm>
            <a:off x="1695945" y="1467045"/>
            <a:ext cx="355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Estructura clase UI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11631FB2-43CC-49C0-A0D8-8C88444CE96C}"/>
              </a:ext>
            </a:extLst>
          </p:cNvPr>
          <p:cNvSpPr txBox="1"/>
          <p:nvPr/>
        </p:nvSpPr>
        <p:spPr>
          <a:xfrm>
            <a:off x="1695945" y="3198167"/>
            <a:ext cx="5125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Objetos Básicos UI y Decoradores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4BF4089-50E6-4896-9713-2AC93F6E1013}"/>
              </a:ext>
            </a:extLst>
          </p:cNvPr>
          <p:cNvSpPr txBox="1"/>
          <p:nvPr/>
        </p:nvSpPr>
        <p:spPr>
          <a:xfrm>
            <a:off x="1695945" y="4929290"/>
            <a:ext cx="3763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Objetos Avanzados UI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94457C7-3222-47BC-BEB1-6665AFF03DBB}"/>
              </a:ext>
            </a:extLst>
          </p:cNvPr>
          <p:cNvSpPr txBox="1"/>
          <p:nvPr/>
        </p:nvSpPr>
        <p:spPr>
          <a:xfrm>
            <a:off x="7634038" y="1416244"/>
            <a:ext cx="355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Eventos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5B503A49-9960-4ADC-8C8E-88A60526DEBD}"/>
              </a:ext>
            </a:extLst>
          </p:cNvPr>
          <p:cNvSpPr txBox="1"/>
          <p:nvPr/>
        </p:nvSpPr>
        <p:spPr>
          <a:xfrm>
            <a:off x="7634037" y="3147365"/>
            <a:ext cx="355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Layouts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B9D03F6A-7399-42B2-AE54-FABCFEC31912}"/>
              </a:ext>
            </a:extLst>
          </p:cNvPr>
          <p:cNvSpPr txBox="1"/>
          <p:nvPr/>
        </p:nvSpPr>
        <p:spPr>
          <a:xfrm>
            <a:off x="7634037" y="4878486"/>
            <a:ext cx="355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55AF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Canvas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CF35B9C-C6A2-4445-AE0B-33A7FB32422C}"/>
              </a:ext>
            </a:extLst>
          </p:cNvPr>
          <p:cNvSpPr txBox="1"/>
          <p:nvPr/>
        </p:nvSpPr>
        <p:spPr>
          <a:xfrm>
            <a:off x="1644859" y="1982477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Existen diferentes formas de realzar interfaces graficas, en este curso se pretende tener una guía para la creación.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0347D6D6-92FC-48F0-B7D9-78157AB0B774}"/>
              </a:ext>
            </a:extLst>
          </p:cNvPr>
          <p:cNvSpPr txBox="1"/>
          <p:nvPr/>
        </p:nvSpPr>
        <p:spPr>
          <a:xfrm>
            <a:off x="1695945" y="3705085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JButton, JLabel, JTextField, JPanel, </a:t>
            </a:r>
            <a:r>
              <a:rPr lang="es-CO" sz="1600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JPassworldField</a:t>
            </a:r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CO" sz="1600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JComboBox</a:t>
            </a:r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CO" sz="1600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JTextArea</a:t>
            </a:r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CO" sz="1600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JRadioButton</a:t>
            </a:r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Font, Color, </a:t>
            </a:r>
            <a:r>
              <a:rPr lang="es-CO" sz="1600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Border</a:t>
            </a:r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CO" sz="1600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Images</a:t>
            </a:r>
            <a:endParaRPr lang="es-CO" sz="1600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C0993D54-3650-43E7-B30B-D5CE74ECB05A}"/>
              </a:ext>
            </a:extLst>
          </p:cNvPr>
          <p:cNvSpPr txBox="1"/>
          <p:nvPr/>
        </p:nvSpPr>
        <p:spPr>
          <a:xfrm>
            <a:off x="1695945" y="5390955"/>
            <a:ext cx="4155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JScrollPane, Jtable, JFormattedTextField, JEditorPane, JTextPane, JMenu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17BEBD3E-2287-45F6-8A90-5965B13AAF50}"/>
              </a:ext>
            </a:extLst>
          </p:cNvPr>
          <p:cNvSpPr txBox="1"/>
          <p:nvPr/>
        </p:nvSpPr>
        <p:spPr>
          <a:xfrm>
            <a:off x="7634037" y="1862973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Eventos de mouse básicos y especiales, </a:t>
            </a:r>
          </a:p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Eventos de teclado básicos y especiales</a:t>
            </a:r>
          </a:p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Eventos de ventana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90E68DDA-2214-4DC3-A2F4-2F5867CC95D2}"/>
              </a:ext>
            </a:extLst>
          </p:cNvPr>
          <p:cNvSpPr txBox="1"/>
          <p:nvPr/>
        </p:nvSpPr>
        <p:spPr>
          <a:xfrm>
            <a:off x="7634037" y="3581794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FlowLayout BoxLayout, GridLayout, BorderLayout, GridBagLayout, CardLayout, SpringLayout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E0309FB1-D68C-4296-AD50-0C36CA60706C}"/>
              </a:ext>
            </a:extLst>
          </p:cNvPr>
          <p:cNvSpPr txBox="1"/>
          <p:nvPr/>
        </p:nvSpPr>
        <p:spPr>
          <a:xfrm>
            <a:off x="7634037" y="5365087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Graphics y 2D, dibujo de figuras basicas, encapsulamiento sobre lienzo, uso de hilos para amimaciones  </a:t>
            </a:r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6598343A-2708-4FA1-91DC-01246C892ED6}"/>
              </a:ext>
            </a:extLst>
          </p:cNvPr>
          <p:cNvCxnSpPr/>
          <p:nvPr/>
        </p:nvCxnSpPr>
        <p:spPr>
          <a:xfrm>
            <a:off x="1762809" y="948386"/>
            <a:ext cx="3208229" cy="0"/>
          </a:xfrm>
          <a:prstGeom prst="line">
            <a:avLst/>
          </a:prstGeom>
          <a:ln>
            <a:solidFill>
              <a:srgbClr val="83B6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8995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8" grpId="0" animBg="1"/>
      <p:bldP spid="21" grpId="0" animBg="1"/>
      <p:bldP spid="22" grpId="0" animBg="1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54583AD-7877-47F2-9A82-5ACE28280913}"/>
              </a:ext>
            </a:extLst>
          </p:cNvPr>
          <p:cNvSpPr txBox="1"/>
          <p:nvPr/>
        </p:nvSpPr>
        <p:spPr>
          <a:xfrm>
            <a:off x="1542197" y="240500"/>
            <a:ext cx="18247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Temas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C66B22C0-493B-4B3B-8A33-581C0E351308}"/>
              </a:ext>
            </a:extLst>
          </p:cNvPr>
          <p:cNvSpPr/>
          <p:nvPr/>
        </p:nvSpPr>
        <p:spPr>
          <a:xfrm>
            <a:off x="5455685" y="1527935"/>
            <a:ext cx="1152000" cy="1152000"/>
          </a:xfrm>
          <a:prstGeom prst="ellipse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800" b="1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54CDE4A-5536-4252-A324-245F5CB17CE5}"/>
              </a:ext>
            </a:extLst>
          </p:cNvPr>
          <p:cNvSpPr txBox="1"/>
          <p:nvPr/>
        </p:nvSpPr>
        <p:spPr>
          <a:xfrm>
            <a:off x="4258935" y="1046861"/>
            <a:ext cx="355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Arquitectura UI</a:t>
            </a:r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6598343A-2708-4FA1-91DC-01246C892ED6}"/>
              </a:ext>
            </a:extLst>
          </p:cNvPr>
          <p:cNvCxnSpPr/>
          <p:nvPr/>
        </p:nvCxnSpPr>
        <p:spPr>
          <a:xfrm>
            <a:off x="1762809" y="948386"/>
            <a:ext cx="3208229" cy="0"/>
          </a:xfrm>
          <a:prstGeom prst="line">
            <a:avLst/>
          </a:prstGeom>
          <a:ln>
            <a:solidFill>
              <a:srgbClr val="83B6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F22AC5A2-FDEA-4459-AAA1-A127EC1D6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245" y="1766310"/>
            <a:ext cx="654147" cy="654147"/>
          </a:xfrm>
          <a:prstGeom prst="rect">
            <a:avLst/>
          </a:prstGeom>
        </p:spPr>
      </p:pic>
      <p:sp>
        <p:nvSpPr>
          <p:cNvPr id="37" name="Elipse 36">
            <a:extLst>
              <a:ext uri="{FF2B5EF4-FFF2-40B4-BE49-F238E27FC236}">
                <a16:creationId xmlns:a16="http://schemas.microsoft.com/office/drawing/2014/main" id="{3FF908BA-D50D-4FFF-8A4A-0911877B66F8}"/>
              </a:ext>
            </a:extLst>
          </p:cNvPr>
          <p:cNvSpPr/>
          <p:nvPr/>
        </p:nvSpPr>
        <p:spPr>
          <a:xfrm>
            <a:off x="2214924" y="3792451"/>
            <a:ext cx="1152000" cy="1152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  <a:p>
            <a:pPr algn="ctr"/>
            <a:endParaRPr lang="es-CO" sz="2000" dirty="0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249DBF3E-BB47-4C30-B757-09527F99E7BB}"/>
              </a:ext>
            </a:extLst>
          </p:cNvPr>
          <p:cNvSpPr txBox="1"/>
          <p:nvPr/>
        </p:nvSpPr>
        <p:spPr>
          <a:xfrm>
            <a:off x="2080636" y="4953331"/>
            <a:ext cx="1478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Módulos</a:t>
            </a:r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4BAC1087-E402-4C61-8274-9C14372318B5}"/>
              </a:ext>
            </a:extLst>
          </p:cNvPr>
          <p:cNvSpPr/>
          <p:nvPr/>
        </p:nvSpPr>
        <p:spPr>
          <a:xfrm>
            <a:off x="5453740" y="3792451"/>
            <a:ext cx="1152000" cy="1152000"/>
          </a:xfrm>
          <a:prstGeom prst="ellipse">
            <a:avLst/>
          </a:prstGeom>
          <a:solidFill>
            <a:schemeClr val="accent2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  <a:p>
            <a:pPr algn="ctr"/>
            <a:endParaRPr lang="es-CO" sz="2000" dirty="0"/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45A68CE0-7FDB-4EA2-90AB-015B4DF31FAB}"/>
              </a:ext>
            </a:extLst>
          </p:cNvPr>
          <p:cNvSpPr txBox="1"/>
          <p:nvPr/>
        </p:nvSpPr>
        <p:spPr>
          <a:xfrm>
            <a:off x="4973173" y="4958881"/>
            <a:ext cx="2144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</a:p>
        </p:txBody>
      </p:sp>
      <p:sp>
        <p:nvSpPr>
          <p:cNvPr id="42" name="Elipse 41">
            <a:extLst>
              <a:ext uri="{FF2B5EF4-FFF2-40B4-BE49-F238E27FC236}">
                <a16:creationId xmlns:a16="http://schemas.microsoft.com/office/drawing/2014/main" id="{157729E2-F3AC-4226-807A-170D3CC08E6B}"/>
              </a:ext>
            </a:extLst>
          </p:cNvPr>
          <p:cNvSpPr/>
          <p:nvPr/>
        </p:nvSpPr>
        <p:spPr>
          <a:xfrm>
            <a:off x="8988399" y="3792451"/>
            <a:ext cx="1152000" cy="1152000"/>
          </a:xfrm>
          <a:prstGeom prst="ellipse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  <a:p>
            <a:pPr algn="ctr"/>
            <a:endParaRPr lang="es-CO" sz="2000" dirty="0"/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1F160B98-E615-4645-9879-267870286156}"/>
              </a:ext>
            </a:extLst>
          </p:cNvPr>
          <p:cNvSpPr txBox="1"/>
          <p:nvPr/>
        </p:nvSpPr>
        <p:spPr>
          <a:xfrm>
            <a:off x="8825076" y="5046422"/>
            <a:ext cx="1478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Servicios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D0DB440-A39B-4DCC-AB20-6748C8BEFF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821" y="4005828"/>
            <a:ext cx="714276" cy="71427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96CE75B-3753-4C26-917D-53BBC46D0B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350" y="4115316"/>
            <a:ext cx="495300" cy="4953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E5E6F7B1-E1E3-4304-BAAD-E4B02A8985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749" y="4125255"/>
            <a:ext cx="495300" cy="495300"/>
          </a:xfrm>
          <a:prstGeom prst="rect">
            <a:avLst/>
          </a:prstGeom>
        </p:spPr>
      </p:pic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C25F191-99FC-4C35-9676-6F6252371F99}"/>
              </a:ext>
            </a:extLst>
          </p:cNvPr>
          <p:cNvCxnSpPr>
            <a:stCxn id="5" idx="3"/>
            <a:endCxn id="37" idx="0"/>
          </p:cNvCxnSpPr>
          <p:nvPr/>
        </p:nvCxnSpPr>
        <p:spPr>
          <a:xfrm flipH="1">
            <a:off x="2790924" y="2511229"/>
            <a:ext cx="2833467" cy="1281222"/>
          </a:xfrm>
          <a:prstGeom prst="line">
            <a:avLst/>
          </a:prstGeom>
          <a:ln w="28575">
            <a:solidFill>
              <a:srgbClr val="009B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AA741118-854B-4E71-B219-3BDF891E207A}"/>
              </a:ext>
            </a:extLst>
          </p:cNvPr>
          <p:cNvCxnSpPr>
            <a:cxnSpLocks/>
            <a:stCxn id="5" idx="4"/>
            <a:endCxn id="40" idx="0"/>
          </p:cNvCxnSpPr>
          <p:nvPr/>
        </p:nvCxnSpPr>
        <p:spPr>
          <a:xfrm flipH="1">
            <a:off x="6029740" y="2679935"/>
            <a:ext cx="1945" cy="1112516"/>
          </a:xfrm>
          <a:prstGeom prst="line">
            <a:avLst/>
          </a:prstGeom>
          <a:ln w="28575">
            <a:solidFill>
              <a:srgbClr val="009B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150C9897-D0E7-4F21-B8D5-EA029C22FEEF}"/>
              </a:ext>
            </a:extLst>
          </p:cNvPr>
          <p:cNvCxnSpPr>
            <a:cxnSpLocks/>
            <a:stCxn id="5" idx="5"/>
            <a:endCxn id="42" idx="0"/>
          </p:cNvCxnSpPr>
          <p:nvPr/>
        </p:nvCxnSpPr>
        <p:spPr>
          <a:xfrm>
            <a:off x="6438979" y="2511229"/>
            <a:ext cx="3125420" cy="1281222"/>
          </a:xfrm>
          <a:prstGeom prst="line">
            <a:avLst/>
          </a:prstGeom>
          <a:ln w="28575">
            <a:solidFill>
              <a:srgbClr val="009B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1848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5" grpId="0"/>
      <p:bldP spid="37" grpId="0" animBg="1"/>
      <p:bldP spid="39" grpId="0"/>
      <p:bldP spid="40" grpId="0" animBg="1"/>
      <p:bldP spid="41" grpId="0"/>
      <p:bldP spid="42" grpId="0" animBg="1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empresas.infoempleo.com/hrtrends/wp-content/uploads/2018/01/Como-gestionar-la-diversidad-cultural-en-la-empresa.jpg">
            <a:extLst>
              <a:ext uri="{FF2B5EF4-FFF2-40B4-BE49-F238E27FC236}">
                <a16:creationId xmlns:a16="http://schemas.microsoft.com/office/drawing/2014/main" id="{88F2EFC8-6F18-438E-8D5B-08ECAF9B6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FA2BDB0E-8A37-4B08-9275-C99FDF901145}"/>
              </a:ext>
            </a:extLst>
          </p:cNvPr>
          <p:cNvSpPr/>
          <p:nvPr/>
        </p:nvSpPr>
        <p:spPr>
          <a:xfrm rot="2198533">
            <a:off x="-4188960" y="2759281"/>
            <a:ext cx="11186963" cy="80583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https://media.aws.alkosto.com/media/catalog/product/cache/1/image/9df78eab33525d08d6e5fb8d27136e95/8/2/824142170281_3.png">
            <a:extLst>
              <a:ext uri="{FF2B5EF4-FFF2-40B4-BE49-F238E27FC236}">
                <a16:creationId xmlns:a16="http://schemas.microsoft.com/office/drawing/2014/main" id="{98964D08-76A2-4950-8352-685507A144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08306" y="-32601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07263174-C44A-442C-A975-F93C0CC48D1C}"/>
              </a:ext>
            </a:extLst>
          </p:cNvPr>
          <p:cNvSpPr/>
          <p:nvPr/>
        </p:nvSpPr>
        <p:spPr>
          <a:xfrm>
            <a:off x="8177618" y="1267640"/>
            <a:ext cx="1152000" cy="1152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5270AD2-A888-48A1-9104-D4EB23A82E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506" y="1486826"/>
            <a:ext cx="721768" cy="721768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0F62607D-C8F7-4CD2-A69D-C1281E42F574}"/>
              </a:ext>
            </a:extLst>
          </p:cNvPr>
          <p:cNvSpPr/>
          <p:nvPr/>
        </p:nvSpPr>
        <p:spPr>
          <a:xfrm>
            <a:off x="7149019" y="3720294"/>
            <a:ext cx="1152000" cy="1152000"/>
          </a:xfrm>
          <a:prstGeom prst="ellipse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B7B01061-5E99-4564-A33D-2F3ACB772B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879" y="4003155"/>
            <a:ext cx="586278" cy="586278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530E398D-EC2B-414E-960E-83B7F3237DA5}"/>
              </a:ext>
            </a:extLst>
          </p:cNvPr>
          <p:cNvSpPr/>
          <p:nvPr/>
        </p:nvSpPr>
        <p:spPr>
          <a:xfrm>
            <a:off x="10113849" y="3830004"/>
            <a:ext cx="1152000" cy="1152000"/>
          </a:xfrm>
          <a:prstGeom prst="ellipse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269A4C3C-44F4-47DE-AB38-5185C1D932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172" y="4108188"/>
            <a:ext cx="663596" cy="663596"/>
          </a:xfrm>
          <a:prstGeom prst="rect">
            <a:avLst/>
          </a:prstGeom>
        </p:spPr>
      </p:pic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6344ED2B-9D45-4E2F-A5E0-C183FC3F78E4}"/>
              </a:ext>
            </a:extLst>
          </p:cNvPr>
          <p:cNvSpPr/>
          <p:nvPr/>
        </p:nvSpPr>
        <p:spPr>
          <a:xfrm>
            <a:off x="8053657" y="2597413"/>
            <a:ext cx="1399922" cy="567501"/>
          </a:xfrm>
          <a:prstGeom prst="roundRect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Actividades 40%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6D9FBEF8-FC4E-4C92-9B59-6FDBC846738E}"/>
              </a:ext>
            </a:extLst>
          </p:cNvPr>
          <p:cNvSpPr/>
          <p:nvPr/>
        </p:nvSpPr>
        <p:spPr>
          <a:xfrm>
            <a:off x="7128561" y="4934504"/>
            <a:ext cx="1278635" cy="567501"/>
          </a:xfrm>
          <a:prstGeom prst="roundRect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Asistencia 20%</a:t>
            </a: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8DBB3D32-44DB-4E41-BEDE-AAA20414C332}"/>
              </a:ext>
            </a:extLst>
          </p:cNvPr>
          <p:cNvSpPr/>
          <p:nvPr/>
        </p:nvSpPr>
        <p:spPr>
          <a:xfrm>
            <a:off x="10031407" y="5049968"/>
            <a:ext cx="1278635" cy="567501"/>
          </a:xfrm>
          <a:prstGeom prst="roundRect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Proyecto 40%</a:t>
            </a:r>
          </a:p>
        </p:txBody>
      </p:sp>
    </p:spTree>
    <p:extLst>
      <p:ext uri="{BB962C8B-B14F-4D97-AF65-F5344CB8AC3E}">
        <p14:creationId xmlns:p14="http://schemas.microsoft.com/office/powerpoint/2010/main" val="327281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8" grpId="0" animBg="1"/>
      <p:bldP spid="21" grpId="0" animBg="1"/>
      <p:bldP spid="22" grpId="0" animBg="1"/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F94C39F6-C985-43EA-AF3D-874928C38015}"/>
              </a:ext>
            </a:extLst>
          </p:cNvPr>
          <p:cNvSpPr txBox="1"/>
          <p:nvPr/>
        </p:nvSpPr>
        <p:spPr>
          <a:xfrm>
            <a:off x="7674176" y="109182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D822F90D-9875-4644-BA9B-1AD7D35F3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02" y="707886"/>
            <a:ext cx="5519064" cy="2484791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92B9BD9A-FB8A-4072-855C-30639003EAFB}"/>
              </a:ext>
            </a:extLst>
          </p:cNvPr>
          <p:cNvSpPr/>
          <p:nvPr/>
        </p:nvSpPr>
        <p:spPr>
          <a:xfrm>
            <a:off x="5766802" y="1459411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1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C5F784A-3F2B-4725-98AA-E23C573B8C9B}"/>
              </a:ext>
            </a:extLst>
          </p:cNvPr>
          <p:cNvSpPr txBox="1"/>
          <p:nvPr/>
        </p:nvSpPr>
        <p:spPr>
          <a:xfrm>
            <a:off x="7322121" y="1534782"/>
            <a:ext cx="41554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División de proyecto en paneles, con uso de imágenes, tablas personalizadas, diferentes colores y bordes, botones e iconos 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CD4A4E93-A54D-4754-9896-A7D590D6909B}"/>
              </a:ext>
            </a:extLst>
          </p:cNvPr>
          <p:cNvSpPr/>
          <p:nvPr/>
        </p:nvSpPr>
        <p:spPr>
          <a:xfrm>
            <a:off x="5766802" y="4464193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2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EDE819A-1C90-489C-950F-3629D9CC0E6F}"/>
              </a:ext>
            </a:extLst>
          </p:cNvPr>
          <p:cNvSpPr txBox="1"/>
          <p:nvPr/>
        </p:nvSpPr>
        <p:spPr>
          <a:xfrm>
            <a:off x="7322121" y="4539564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gama de azules, paneles, imágenes, y canvas interactivo para crear figuras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0EBEB5C-A7B8-480E-B62C-8CD56ACA90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5" t="899" r="997" b="1001"/>
          <a:stretch/>
        </p:blipFill>
        <p:spPr>
          <a:xfrm>
            <a:off x="619432" y="3429000"/>
            <a:ext cx="5095568" cy="325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727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/>
      <p:bldP spid="17" grpId="0" animBg="1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F94C39F6-C985-43EA-AF3D-874928C38015}"/>
              </a:ext>
            </a:extLst>
          </p:cNvPr>
          <p:cNvSpPr txBox="1"/>
          <p:nvPr/>
        </p:nvSpPr>
        <p:spPr>
          <a:xfrm>
            <a:off x="8520337" y="0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</a:t>
            </a:r>
          </a:p>
        </p:txBody>
      </p:sp>
      <p:pic>
        <p:nvPicPr>
          <p:cNvPr id="3074" name="Picture 2" descr="https://i.ytimg.com/vi/vfhVJZbvMHU/maxresdefault.jpg">
            <a:extLst>
              <a:ext uri="{FF2B5EF4-FFF2-40B4-BE49-F238E27FC236}">
                <a16:creationId xmlns:a16="http://schemas.microsoft.com/office/drawing/2014/main" id="{E37FBFE3-5437-4B80-892F-F544B4A9F9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6" t="17314" r="22428" b="19999"/>
          <a:stretch/>
        </p:blipFill>
        <p:spPr bwMode="auto">
          <a:xfrm>
            <a:off x="659258" y="3429000"/>
            <a:ext cx="5170826" cy="3320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C5BA748E-59CD-430C-9ADA-A221F077CE40}"/>
              </a:ext>
            </a:extLst>
          </p:cNvPr>
          <p:cNvSpPr/>
          <p:nvPr/>
        </p:nvSpPr>
        <p:spPr>
          <a:xfrm>
            <a:off x="5766802" y="1459411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3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D5BD504-DB8E-480D-BD81-8E5E75726247}"/>
              </a:ext>
            </a:extLst>
          </p:cNvPr>
          <p:cNvSpPr txBox="1"/>
          <p:nvPr/>
        </p:nvSpPr>
        <p:spPr>
          <a:xfrm>
            <a:off x="7322121" y="1534782"/>
            <a:ext cx="4155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Interfaz de usuario con varios paneles.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BEA0AA9A-6E50-4903-AB5B-41AC0915242F}"/>
              </a:ext>
            </a:extLst>
          </p:cNvPr>
          <p:cNvSpPr/>
          <p:nvPr/>
        </p:nvSpPr>
        <p:spPr>
          <a:xfrm>
            <a:off x="5766802" y="4464193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4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9DCE7EA-8030-4B60-B0FB-262AE18A16B6}"/>
              </a:ext>
            </a:extLst>
          </p:cNvPr>
          <p:cNvSpPr txBox="1"/>
          <p:nvPr/>
        </p:nvSpPr>
        <p:spPr>
          <a:xfrm>
            <a:off x="7322121" y="4539564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imágenes y botones circulares, librería basada en canvas para la creación de dichos bordes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0F248918-D9D4-4023-886A-6863A39E53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791"/>
          <a:stretch/>
        </p:blipFill>
        <p:spPr>
          <a:xfrm>
            <a:off x="685345" y="82850"/>
            <a:ext cx="5081457" cy="328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51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1416</TotalTime>
  <Words>1027</Words>
  <Application>Microsoft Office PowerPoint</Application>
  <PresentationFormat>Panorámica</PresentationFormat>
  <Paragraphs>350</Paragraphs>
  <Slides>25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1" baseType="lpstr">
      <vt:lpstr>Arial</vt:lpstr>
      <vt:lpstr>Arial Black</vt:lpstr>
      <vt:lpstr>Calibri</vt:lpstr>
      <vt:lpstr>Calibri Light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Cristian Felipe Patiño Caceres</cp:lastModifiedBy>
  <cp:revision>100</cp:revision>
  <dcterms:created xsi:type="dcterms:W3CDTF">2019-05-20T15:16:14Z</dcterms:created>
  <dcterms:modified xsi:type="dcterms:W3CDTF">2020-05-01T13:23:39Z</dcterms:modified>
</cp:coreProperties>
</file>